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Archivo Black" charset="1" panose="020B0A03020202020B04"/>
      <p:regular r:id="rId21"/>
    </p:embeddedFont>
    <p:embeddedFont>
      <p:font typeface="Aileron Bold" charset="1" panose="00000800000000000000"/>
      <p:regular r:id="rId22"/>
    </p:embeddedFont>
    <p:embeddedFont>
      <p:font typeface="Aileron Bold Italics" charset="1" panose="000008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notesMasters/notesMaster1.xml" Type="http://schemas.openxmlformats.org/officeDocument/2006/relationships/notesMaster"/><Relationship Id="rId19" Target="theme/theme2.xml" Type="http://schemas.openxmlformats.org/officeDocument/2006/relationships/theme"/><Relationship Id="rId2" Target="presProps.xml" Type="http://schemas.openxmlformats.org/officeDocument/2006/relationships/presProps"/><Relationship Id="rId20" Target="notesSlides/notesSlide1.xml" Type="http://schemas.openxmlformats.org/officeDocument/2006/relationships/note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paola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13" Target="../media/image23.png" Type="http://schemas.openxmlformats.org/officeDocument/2006/relationships/image"/><Relationship Id="rId14" Target="../media/image24.svg" Type="http://schemas.openxmlformats.org/officeDocument/2006/relationships/image"/><Relationship Id="rId15" Target="../media/image25.png" Type="http://schemas.openxmlformats.org/officeDocument/2006/relationships/image"/><Relationship Id="rId16" Target="../media/image26.svg" Type="http://schemas.openxmlformats.org/officeDocument/2006/relationships/image"/><Relationship Id="rId2" Target="../media/image10.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7525790" y="-4875228"/>
            <a:ext cx="29175795" cy="21262099"/>
          </a:xfrm>
          <a:custGeom>
            <a:avLst/>
            <a:gdLst/>
            <a:ahLst/>
            <a:cxnLst/>
            <a:rect r="r" b="b" t="t" l="l"/>
            <a:pathLst>
              <a:path h="21262099" w="29175795">
                <a:moveTo>
                  <a:pt x="0" y="0"/>
                </a:moveTo>
                <a:lnTo>
                  <a:pt x="29175794" y="0"/>
                </a:lnTo>
                <a:lnTo>
                  <a:pt x="29175794" y="21262099"/>
                </a:lnTo>
                <a:lnTo>
                  <a:pt x="0" y="212620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420946" y="2273008"/>
            <a:ext cx="19129892" cy="3170845"/>
          </a:xfrm>
          <a:prstGeom prst="rect">
            <a:avLst/>
          </a:prstGeom>
        </p:spPr>
        <p:txBody>
          <a:bodyPr anchor="t" rtlCol="false" tIns="0" lIns="0" bIns="0" rIns="0">
            <a:spAutoFit/>
          </a:bodyPr>
          <a:lstStyle/>
          <a:p>
            <a:pPr algn="ctr">
              <a:lnSpc>
                <a:spcPts val="23138"/>
              </a:lnSpc>
            </a:pPr>
            <a:r>
              <a:rPr lang="en-US" sz="25151" spc="-2615">
                <a:solidFill>
                  <a:srgbClr val="1E1E1E"/>
                </a:solidFill>
                <a:latin typeface="Archivo Black"/>
                <a:ea typeface="Archivo Black"/>
                <a:cs typeface="Archivo Black"/>
                <a:sym typeface="Archivo Black"/>
              </a:rPr>
              <a:t>musicstream</a:t>
            </a:r>
          </a:p>
        </p:txBody>
      </p:sp>
      <p:sp>
        <p:nvSpPr>
          <p:cNvPr name="TextBox 4" id="4"/>
          <p:cNvSpPr txBox="true"/>
          <p:nvPr/>
        </p:nvSpPr>
        <p:spPr>
          <a:xfrm rot="0">
            <a:off x="5118168" y="5786753"/>
            <a:ext cx="8051664" cy="1782191"/>
          </a:xfrm>
          <a:prstGeom prst="rect">
            <a:avLst/>
          </a:prstGeom>
        </p:spPr>
        <p:txBody>
          <a:bodyPr anchor="t" rtlCol="false" tIns="0" lIns="0" bIns="0" rIns="0">
            <a:spAutoFit/>
          </a:bodyPr>
          <a:lstStyle/>
          <a:p>
            <a:pPr algn="ctr">
              <a:lnSpc>
                <a:spcPts val="2331"/>
              </a:lnSpc>
            </a:pPr>
            <a:r>
              <a:rPr lang="en-US" b="true" sz="2199">
                <a:solidFill>
                  <a:srgbClr val="1E1E1E"/>
                </a:solidFill>
                <a:latin typeface="Aileron Bold"/>
                <a:ea typeface="Aileron Bold"/>
                <a:cs typeface="Aileron Bold"/>
                <a:sym typeface="Aileron Bold"/>
              </a:rPr>
              <a:t>MILLONES DE PERSONAS USAN PLATAFORMAS COMO SPOTIFY PARA ENCONTRAR MÚSICA QUE CONECTE CON SUS EMOCIONES, PERO, ¿CÓMO SABE UNA PLATAFORMA QUÉ CANCIONES RECOMENDAR? ¿CÓMO SE MIDE REALMENTE LA POPULARIDAD EN UNA ERA DOMINADA POR LOS ALGORITMOS?</a:t>
            </a:r>
          </a:p>
        </p:txBody>
      </p:sp>
      <p:sp>
        <p:nvSpPr>
          <p:cNvPr name="TextBox 5" id="5"/>
          <p:cNvSpPr txBox="true"/>
          <p:nvPr/>
        </p:nvSpPr>
        <p:spPr>
          <a:xfrm rot="0">
            <a:off x="6835299" y="1047750"/>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ADALAB</a:t>
            </a:r>
          </a:p>
        </p:txBody>
      </p:sp>
      <p:sp>
        <p:nvSpPr>
          <p:cNvPr name="TextBox 6" id="6"/>
          <p:cNvSpPr txBox="true"/>
          <p:nvPr/>
        </p:nvSpPr>
        <p:spPr>
          <a:xfrm rot="0">
            <a:off x="414689"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PROYECTO MUSICSTREAM</a:t>
            </a:r>
          </a:p>
        </p:txBody>
      </p:sp>
      <p:sp>
        <p:nvSpPr>
          <p:cNvPr name="TextBox 7" id="7"/>
          <p:cNvSpPr txBox="true"/>
          <p:nvPr/>
        </p:nvSpPr>
        <p:spPr>
          <a:xfrm rot="0">
            <a:off x="13623381"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01/12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4835255" y="-2995737"/>
            <a:ext cx="14555721" cy="15573168"/>
          </a:xfrm>
          <a:custGeom>
            <a:avLst/>
            <a:gdLst/>
            <a:ahLst/>
            <a:cxnLst/>
            <a:rect r="r" b="b" t="t" l="l"/>
            <a:pathLst>
              <a:path h="15573168" w="14555721">
                <a:moveTo>
                  <a:pt x="0" y="0"/>
                </a:moveTo>
                <a:lnTo>
                  <a:pt x="14555721" y="0"/>
                </a:lnTo>
                <a:lnTo>
                  <a:pt x="14555721" y="15573168"/>
                </a:lnTo>
                <a:lnTo>
                  <a:pt x="0" y="15573168"/>
                </a:lnTo>
                <a:lnTo>
                  <a:pt x="0" y="0"/>
                </a:lnTo>
                <a:close/>
              </a:path>
            </a:pathLst>
          </a:custGeom>
          <a:blipFill>
            <a:blip r:embed="rId2"/>
            <a:stretch>
              <a:fillRect l="0" t="0" r="0" b="0"/>
            </a:stretch>
          </a:blipFill>
        </p:spPr>
      </p:sp>
      <p:sp>
        <p:nvSpPr>
          <p:cNvPr name="TextBox 3" id="3"/>
          <p:cNvSpPr txBox="true"/>
          <p:nvPr/>
        </p:nvSpPr>
        <p:spPr>
          <a:xfrm rot="0">
            <a:off x="1028700" y="963071"/>
            <a:ext cx="14865262" cy="3393441"/>
          </a:xfrm>
          <a:prstGeom prst="rect">
            <a:avLst/>
          </a:prstGeom>
        </p:spPr>
        <p:txBody>
          <a:bodyPr anchor="t" rtlCol="false" tIns="0" lIns="0" bIns="0" rIns="0">
            <a:spAutoFit/>
          </a:bodyPr>
          <a:lstStyle/>
          <a:p>
            <a:pPr algn="l">
              <a:lnSpc>
                <a:spcPts val="12880"/>
              </a:lnSpc>
            </a:pPr>
            <a:r>
              <a:rPr lang="en-US" sz="14000" spc="-1456">
                <a:solidFill>
                  <a:srgbClr val="1E1E1E"/>
                </a:solidFill>
                <a:latin typeface="Archivo Black"/>
                <a:ea typeface="Archivo Black"/>
                <a:cs typeface="Archivo Black"/>
                <a:sym typeface="Archivo Black"/>
              </a:rPr>
              <a:t>más allá</a:t>
            </a:r>
          </a:p>
          <a:p>
            <a:pPr algn="l">
              <a:lnSpc>
                <a:spcPts val="12880"/>
              </a:lnSpc>
            </a:pPr>
            <a:r>
              <a:rPr lang="en-US" sz="14000" spc="-1456">
                <a:solidFill>
                  <a:srgbClr val="1E1E1E"/>
                </a:solidFill>
                <a:latin typeface="Archivo Black"/>
                <a:ea typeface="Archivo Black"/>
                <a:cs typeface="Archivo Black"/>
                <a:sym typeface="Archivo Black"/>
              </a:rPr>
              <a:t>del código</a:t>
            </a:r>
          </a:p>
        </p:txBody>
      </p:sp>
      <p:sp>
        <p:nvSpPr>
          <p:cNvPr name="TextBox 4" id="4"/>
          <p:cNvSpPr txBox="true"/>
          <p:nvPr/>
        </p:nvSpPr>
        <p:spPr>
          <a:xfrm rot="0">
            <a:off x="414689"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PROYECTO MUSICSTREAM</a:t>
            </a:r>
          </a:p>
        </p:txBody>
      </p:sp>
      <p:sp>
        <p:nvSpPr>
          <p:cNvPr name="TextBox 5" id="5"/>
          <p:cNvSpPr txBox="true"/>
          <p:nvPr/>
        </p:nvSpPr>
        <p:spPr>
          <a:xfrm rot="0">
            <a:off x="13623381"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10/12</a:t>
            </a:r>
          </a:p>
        </p:txBody>
      </p:sp>
      <p:sp>
        <p:nvSpPr>
          <p:cNvPr name="TextBox 6" id="6"/>
          <p:cNvSpPr txBox="true"/>
          <p:nvPr/>
        </p:nvSpPr>
        <p:spPr>
          <a:xfrm rot="0">
            <a:off x="1400962" y="5573127"/>
            <a:ext cx="3643927" cy="1511427"/>
          </a:xfrm>
          <a:prstGeom prst="rect">
            <a:avLst/>
          </a:prstGeom>
        </p:spPr>
        <p:txBody>
          <a:bodyPr anchor="t" rtlCol="false" tIns="0" lIns="0" bIns="0" rIns="0">
            <a:spAutoFit/>
          </a:bodyPr>
          <a:lstStyle/>
          <a:p>
            <a:pPr algn="l">
              <a:lnSpc>
                <a:spcPts val="3864"/>
              </a:lnSpc>
            </a:pPr>
            <a:r>
              <a:rPr lang="en-US" sz="4200" spc="-436">
                <a:solidFill>
                  <a:srgbClr val="1E1E1E"/>
                </a:solidFill>
                <a:latin typeface="Archivo Black"/>
                <a:ea typeface="Archivo Black"/>
                <a:cs typeface="Archivo Black"/>
                <a:sym typeface="Archivo Black"/>
              </a:rPr>
              <a:t>solución de retos técnicos reales</a:t>
            </a:r>
          </a:p>
        </p:txBody>
      </p:sp>
      <p:sp>
        <p:nvSpPr>
          <p:cNvPr name="TextBox 7" id="7"/>
          <p:cNvSpPr txBox="true"/>
          <p:nvPr/>
        </p:nvSpPr>
        <p:spPr>
          <a:xfrm rot="0">
            <a:off x="6969550" y="5573127"/>
            <a:ext cx="3777401" cy="1025652"/>
          </a:xfrm>
          <a:prstGeom prst="rect">
            <a:avLst/>
          </a:prstGeom>
        </p:spPr>
        <p:txBody>
          <a:bodyPr anchor="t" rtlCol="false" tIns="0" lIns="0" bIns="0" rIns="0">
            <a:spAutoFit/>
          </a:bodyPr>
          <a:lstStyle/>
          <a:p>
            <a:pPr algn="l">
              <a:lnSpc>
                <a:spcPts val="3864"/>
              </a:lnSpc>
            </a:pPr>
            <a:r>
              <a:rPr lang="en-US" sz="4200" spc="-436">
                <a:solidFill>
                  <a:srgbClr val="1E1E1E"/>
                </a:solidFill>
                <a:latin typeface="Archivo Black"/>
                <a:ea typeface="Archivo Black"/>
                <a:cs typeface="Archivo Black"/>
                <a:sym typeface="Archivo Black"/>
              </a:rPr>
              <a:t>comunicación de datos</a:t>
            </a:r>
          </a:p>
        </p:txBody>
      </p:sp>
      <p:sp>
        <p:nvSpPr>
          <p:cNvPr name="TextBox 8" id="8"/>
          <p:cNvSpPr txBox="true"/>
          <p:nvPr/>
        </p:nvSpPr>
        <p:spPr>
          <a:xfrm rot="0">
            <a:off x="12360097" y="5573127"/>
            <a:ext cx="3777401" cy="1025652"/>
          </a:xfrm>
          <a:prstGeom prst="rect">
            <a:avLst/>
          </a:prstGeom>
        </p:spPr>
        <p:txBody>
          <a:bodyPr anchor="t" rtlCol="false" tIns="0" lIns="0" bIns="0" rIns="0">
            <a:spAutoFit/>
          </a:bodyPr>
          <a:lstStyle/>
          <a:p>
            <a:pPr algn="l">
              <a:lnSpc>
                <a:spcPts val="3864"/>
              </a:lnSpc>
            </a:pPr>
            <a:r>
              <a:rPr lang="en-US" sz="4200" spc="-436">
                <a:solidFill>
                  <a:srgbClr val="1E1E1E"/>
                </a:solidFill>
                <a:latin typeface="Archivo Black"/>
                <a:ea typeface="Archivo Black"/>
                <a:cs typeface="Archivo Black"/>
                <a:sym typeface="Archivo Black"/>
              </a:rPr>
              <a:t>nuestro mayor orgullo</a:t>
            </a:r>
          </a:p>
        </p:txBody>
      </p:sp>
      <p:sp>
        <p:nvSpPr>
          <p:cNvPr name="TextBox 9" id="9"/>
          <p:cNvSpPr txBox="true"/>
          <p:nvPr/>
        </p:nvSpPr>
        <p:spPr>
          <a:xfrm rot="0">
            <a:off x="552450" y="7334235"/>
            <a:ext cx="5474425" cy="727329"/>
          </a:xfrm>
          <a:prstGeom prst="rect">
            <a:avLst/>
          </a:prstGeom>
        </p:spPr>
        <p:txBody>
          <a:bodyPr anchor="t" rtlCol="false" tIns="0" lIns="0" bIns="0" rIns="0">
            <a:spAutoFit/>
          </a:bodyPr>
          <a:lstStyle/>
          <a:p>
            <a:pPr algn="l" marL="777243" indent="-259081" lvl="2">
              <a:lnSpc>
                <a:spcPts val="1908"/>
              </a:lnSpc>
              <a:buFont typeface="Arial"/>
              <a:buChar char="⚬"/>
            </a:pPr>
            <a:r>
              <a:rPr lang="en-US" b="true" sz="1800">
                <a:solidFill>
                  <a:srgbClr val="1E1E1E"/>
                </a:solidFill>
                <a:latin typeface="Aileron Bold"/>
                <a:ea typeface="Aileron Bold"/>
                <a:cs typeface="Aileron Bold"/>
                <a:sym typeface="Aileron Bold"/>
              </a:rPr>
              <a:t>GESTIÓN DE ERRORES EN APIS</a:t>
            </a:r>
          </a:p>
          <a:p>
            <a:pPr algn="l" marL="777243" indent="-259081" lvl="2">
              <a:lnSpc>
                <a:spcPts val="1908"/>
              </a:lnSpc>
              <a:buFont typeface="Arial"/>
              <a:buChar char="⚬"/>
            </a:pPr>
            <a:r>
              <a:rPr lang="en-US" b="true" sz="1800">
                <a:solidFill>
                  <a:srgbClr val="1E1E1E"/>
                </a:solidFill>
                <a:latin typeface="Aileron Bold"/>
                <a:ea typeface="Aileron Bold"/>
                <a:cs typeface="Aileron Bold"/>
                <a:sym typeface="Aileron Bold"/>
              </a:rPr>
              <a:t>VALIDACIÓN DE DATOS</a:t>
            </a:r>
          </a:p>
          <a:p>
            <a:pPr algn="l" marL="777243" indent="-259081" lvl="2">
              <a:lnSpc>
                <a:spcPts val="1908"/>
              </a:lnSpc>
              <a:spcBef>
                <a:spcPct val="0"/>
              </a:spcBef>
              <a:buFont typeface="Arial"/>
              <a:buChar char="⚬"/>
            </a:pPr>
            <a:r>
              <a:rPr lang="en-US" b="true" sz="1800">
                <a:solidFill>
                  <a:srgbClr val="1E1E1E"/>
                </a:solidFill>
                <a:latin typeface="Aileron Bold"/>
                <a:ea typeface="Aileron Bold"/>
                <a:cs typeface="Aileron Bold"/>
                <a:sym typeface="Aileron Bold"/>
              </a:rPr>
              <a:t>CONTROL DE VERSIONES</a:t>
            </a:r>
          </a:p>
        </p:txBody>
      </p:sp>
      <p:sp>
        <p:nvSpPr>
          <p:cNvPr name="TextBox 10" id="10"/>
          <p:cNvSpPr txBox="true"/>
          <p:nvPr/>
        </p:nvSpPr>
        <p:spPr>
          <a:xfrm rot="0">
            <a:off x="1400962" y="5151082"/>
            <a:ext cx="307081" cy="251079"/>
          </a:xfrm>
          <a:prstGeom prst="rect">
            <a:avLst/>
          </a:prstGeom>
        </p:spPr>
        <p:txBody>
          <a:bodyPr anchor="t" rtlCol="false" tIns="0" lIns="0" bIns="0" rIns="0">
            <a:spAutoFit/>
          </a:bodyPr>
          <a:lstStyle/>
          <a:p>
            <a:pPr algn="l">
              <a:lnSpc>
                <a:spcPts val="1908"/>
              </a:lnSpc>
            </a:pPr>
            <a:r>
              <a:rPr lang="en-US" sz="1800" b="true">
                <a:solidFill>
                  <a:srgbClr val="1E1E1E"/>
                </a:solidFill>
                <a:latin typeface="Aileron Bold"/>
                <a:ea typeface="Aileron Bold"/>
                <a:cs typeface="Aileron Bold"/>
                <a:sym typeface="Aileron Bold"/>
              </a:rPr>
              <a:t>1</a:t>
            </a:r>
          </a:p>
        </p:txBody>
      </p:sp>
      <p:sp>
        <p:nvSpPr>
          <p:cNvPr name="TextBox 11" id="11"/>
          <p:cNvSpPr txBox="true"/>
          <p:nvPr/>
        </p:nvSpPr>
        <p:spPr>
          <a:xfrm rot="0">
            <a:off x="6969550" y="5151082"/>
            <a:ext cx="307081" cy="251079"/>
          </a:xfrm>
          <a:prstGeom prst="rect">
            <a:avLst/>
          </a:prstGeom>
        </p:spPr>
        <p:txBody>
          <a:bodyPr anchor="t" rtlCol="false" tIns="0" lIns="0" bIns="0" rIns="0">
            <a:spAutoFit/>
          </a:bodyPr>
          <a:lstStyle/>
          <a:p>
            <a:pPr algn="l">
              <a:lnSpc>
                <a:spcPts val="1908"/>
              </a:lnSpc>
            </a:pPr>
            <a:r>
              <a:rPr lang="en-US" sz="1800" b="true">
                <a:solidFill>
                  <a:srgbClr val="1E1E1E"/>
                </a:solidFill>
                <a:latin typeface="Aileron Bold"/>
                <a:ea typeface="Aileron Bold"/>
                <a:cs typeface="Aileron Bold"/>
                <a:sym typeface="Aileron Bold"/>
              </a:rPr>
              <a:t>2</a:t>
            </a:r>
          </a:p>
        </p:txBody>
      </p:sp>
      <p:sp>
        <p:nvSpPr>
          <p:cNvPr name="TextBox 12" id="12"/>
          <p:cNvSpPr txBox="true"/>
          <p:nvPr/>
        </p:nvSpPr>
        <p:spPr>
          <a:xfrm rot="0">
            <a:off x="12360097" y="5151082"/>
            <a:ext cx="307081" cy="251079"/>
          </a:xfrm>
          <a:prstGeom prst="rect">
            <a:avLst/>
          </a:prstGeom>
        </p:spPr>
        <p:txBody>
          <a:bodyPr anchor="t" rtlCol="false" tIns="0" lIns="0" bIns="0" rIns="0">
            <a:spAutoFit/>
          </a:bodyPr>
          <a:lstStyle/>
          <a:p>
            <a:pPr algn="l">
              <a:lnSpc>
                <a:spcPts val="1908"/>
              </a:lnSpc>
            </a:pPr>
            <a:r>
              <a:rPr lang="en-US" sz="1800" b="true">
                <a:solidFill>
                  <a:srgbClr val="1E1E1E"/>
                </a:solidFill>
                <a:latin typeface="Aileron Bold"/>
                <a:ea typeface="Aileron Bold"/>
                <a:cs typeface="Aileron Bold"/>
                <a:sym typeface="Aileron Bold"/>
              </a:rPr>
              <a:t>3</a:t>
            </a:r>
          </a:p>
        </p:txBody>
      </p:sp>
      <p:sp>
        <p:nvSpPr>
          <p:cNvPr name="TextBox 13" id="13"/>
          <p:cNvSpPr txBox="true"/>
          <p:nvPr/>
        </p:nvSpPr>
        <p:spPr>
          <a:xfrm rot="0">
            <a:off x="6368857" y="6848460"/>
            <a:ext cx="4820272" cy="489204"/>
          </a:xfrm>
          <a:prstGeom prst="rect">
            <a:avLst/>
          </a:prstGeom>
        </p:spPr>
        <p:txBody>
          <a:bodyPr anchor="t" rtlCol="false" tIns="0" lIns="0" bIns="0" rIns="0">
            <a:spAutoFit/>
          </a:bodyPr>
          <a:lstStyle/>
          <a:p>
            <a:pPr algn="l" marL="777243" indent="-259081" lvl="2">
              <a:lnSpc>
                <a:spcPts val="1908"/>
              </a:lnSpc>
              <a:spcBef>
                <a:spcPct val="0"/>
              </a:spcBef>
              <a:buFont typeface="Arial"/>
              <a:buChar char="⚬"/>
            </a:pPr>
            <a:r>
              <a:rPr lang="en-US" b="true" sz="1800">
                <a:solidFill>
                  <a:srgbClr val="1E1E1E"/>
                </a:solidFill>
                <a:latin typeface="Aileron Bold"/>
                <a:ea typeface="Aileron Bold"/>
                <a:cs typeface="Aileron Bold"/>
                <a:sym typeface="Aileron Bold"/>
              </a:rPr>
              <a:t>DE FORMA CLARA, VISUAL Y COMPRENSIBLE</a:t>
            </a:r>
          </a:p>
        </p:txBody>
      </p:sp>
      <p:sp>
        <p:nvSpPr>
          <p:cNvPr name="TextBox 14" id="14"/>
          <p:cNvSpPr txBox="true"/>
          <p:nvPr/>
        </p:nvSpPr>
        <p:spPr>
          <a:xfrm rot="0">
            <a:off x="11759404" y="6848460"/>
            <a:ext cx="4612345" cy="965454"/>
          </a:xfrm>
          <a:prstGeom prst="rect">
            <a:avLst/>
          </a:prstGeom>
        </p:spPr>
        <p:txBody>
          <a:bodyPr anchor="t" rtlCol="false" tIns="0" lIns="0" bIns="0" rIns="0">
            <a:spAutoFit/>
          </a:bodyPr>
          <a:lstStyle/>
          <a:p>
            <a:pPr algn="l" marL="777243" indent="-259081" lvl="2">
              <a:lnSpc>
                <a:spcPts val="1908"/>
              </a:lnSpc>
              <a:buFont typeface="Arial"/>
              <a:buChar char="⚬"/>
            </a:pPr>
            <a:r>
              <a:rPr lang="en-US" b="true" sz="1800">
                <a:solidFill>
                  <a:srgbClr val="1E1E1E"/>
                </a:solidFill>
                <a:latin typeface="Aileron Bold"/>
                <a:ea typeface="Aileron Bold"/>
                <a:cs typeface="Aileron Bold"/>
                <a:sym typeface="Aileron Bold"/>
              </a:rPr>
              <a:t>CREACIÓN </a:t>
            </a:r>
            <a:r>
              <a:rPr lang="en-US" b="true" sz="1800" i="true">
                <a:solidFill>
                  <a:srgbClr val="1E1E1E"/>
                </a:solidFill>
                <a:latin typeface="Aileron Bold Italics"/>
                <a:ea typeface="Aileron Bold Italics"/>
                <a:cs typeface="Aileron Bold Italics"/>
                <a:sym typeface="Aileron Bold Italics"/>
              </a:rPr>
              <a:t>FROM SCRATCH</a:t>
            </a:r>
            <a:r>
              <a:rPr lang="en-US" b="true" sz="1800">
                <a:solidFill>
                  <a:srgbClr val="1E1E1E"/>
                </a:solidFill>
                <a:latin typeface="Aileron Bold"/>
                <a:ea typeface="Aileron Bold"/>
                <a:cs typeface="Aileron Bold"/>
                <a:sym typeface="Aileron Bold"/>
              </a:rPr>
              <a:t> DE UNA BASE DE DATOS SÓLIDA QUE RESPONDE A PREGUNTAS REALES DE NEGOCIO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4835255" y="-3186237"/>
            <a:ext cx="14555721" cy="15573168"/>
          </a:xfrm>
          <a:custGeom>
            <a:avLst/>
            <a:gdLst/>
            <a:ahLst/>
            <a:cxnLst/>
            <a:rect r="r" b="b" t="t" l="l"/>
            <a:pathLst>
              <a:path h="15573168" w="14555721">
                <a:moveTo>
                  <a:pt x="0" y="0"/>
                </a:moveTo>
                <a:lnTo>
                  <a:pt x="14555721" y="0"/>
                </a:lnTo>
                <a:lnTo>
                  <a:pt x="14555721" y="15573168"/>
                </a:lnTo>
                <a:lnTo>
                  <a:pt x="0" y="15573168"/>
                </a:lnTo>
                <a:lnTo>
                  <a:pt x="0" y="0"/>
                </a:lnTo>
                <a:close/>
              </a:path>
            </a:pathLst>
          </a:custGeom>
          <a:blipFill>
            <a:blip r:embed="rId2"/>
            <a:stretch>
              <a:fillRect l="0" t="0" r="0" b="0"/>
            </a:stretch>
          </a:blipFill>
        </p:spPr>
      </p:sp>
      <p:sp>
        <p:nvSpPr>
          <p:cNvPr name="TextBox 3" id="3"/>
          <p:cNvSpPr txBox="true"/>
          <p:nvPr/>
        </p:nvSpPr>
        <p:spPr>
          <a:xfrm rot="0">
            <a:off x="1314981" y="1160986"/>
            <a:ext cx="14865262" cy="1764666"/>
          </a:xfrm>
          <a:prstGeom prst="rect">
            <a:avLst/>
          </a:prstGeom>
        </p:spPr>
        <p:txBody>
          <a:bodyPr anchor="t" rtlCol="false" tIns="0" lIns="0" bIns="0" rIns="0">
            <a:spAutoFit/>
          </a:bodyPr>
          <a:lstStyle/>
          <a:p>
            <a:pPr algn="l">
              <a:lnSpc>
                <a:spcPts val="12880"/>
              </a:lnSpc>
            </a:pPr>
            <a:r>
              <a:rPr lang="en-US" sz="14000" spc="-1456">
                <a:solidFill>
                  <a:srgbClr val="1E1E1E"/>
                </a:solidFill>
                <a:latin typeface="Archivo Black"/>
                <a:ea typeface="Archivo Black"/>
                <a:cs typeface="Archivo Black"/>
                <a:sym typeface="Archivo Black"/>
              </a:rPr>
              <a:t>next steps</a:t>
            </a:r>
          </a:p>
        </p:txBody>
      </p:sp>
      <p:sp>
        <p:nvSpPr>
          <p:cNvPr name="TextBox 4" id="4"/>
          <p:cNvSpPr txBox="true"/>
          <p:nvPr/>
        </p:nvSpPr>
        <p:spPr>
          <a:xfrm rot="0">
            <a:off x="1400962" y="5573127"/>
            <a:ext cx="3739265" cy="1511427"/>
          </a:xfrm>
          <a:prstGeom prst="rect">
            <a:avLst/>
          </a:prstGeom>
        </p:spPr>
        <p:txBody>
          <a:bodyPr anchor="t" rtlCol="false" tIns="0" lIns="0" bIns="0" rIns="0">
            <a:spAutoFit/>
          </a:bodyPr>
          <a:lstStyle/>
          <a:p>
            <a:pPr algn="l">
              <a:lnSpc>
                <a:spcPts val="3864"/>
              </a:lnSpc>
            </a:pPr>
            <a:r>
              <a:rPr lang="en-US" sz="4200" spc="-436">
                <a:solidFill>
                  <a:srgbClr val="1E1E1E"/>
                </a:solidFill>
                <a:latin typeface="Archivo Black"/>
                <a:ea typeface="Archivo Black"/>
                <a:cs typeface="Archivo Black"/>
                <a:sym typeface="Archivo Black"/>
              </a:rPr>
              <a:t>limpieza y transformación de datos</a:t>
            </a:r>
          </a:p>
        </p:txBody>
      </p:sp>
      <p:sp>
        <p:nvSpPr>
          <p:cNvPr name="TextBox 5" id="5"/>
          <p:cNvSpPr txBox="true"/>
          <p:nvPr/>
        </p:nvSpPr>
        <p:spPr>
          <a:xfrm rot="0">
            <a:off x="6969550" y="5573127"/>
            <a:ext cx="3777401" cy="1511427"/>
          </a:xfrm>
          <a:prstGeom prst="rect">
            <a:avLst/>
          </a:prstGeom>
        </p:spPr>
        <p:txBody>
          <a:bodyPr anchor="t" rtlCol="false" tIns="0" lIns="0" bIns="0" rIns="0">
            <a:spAutoFit/>
          </a:bodyPr>
          <a:lstStyle/>
          <a:p>
            <a:pPr algn="l">
              <a:lnSpc>
                <a:spcPts val="3864"/>
              </a:lnSpc>
            </a:pPr>
            <a:r>
              <a:rPr lang="en-US" sz="4200" spc="-436">
                <a:solidFill>
                  <a:srgbClr val="1E1E1E"/>
                </a:solidFill>
                <a:latin typeface="Archivo Black"/>
                <a:ea typeface="Archivo Black"/>
                <a:cs typeface="Archivo Black"/>
                <a:sym typeface="Archivo Black"/>
              </a:rPr>
              <a:t>ampliación de base de datos relacional</a:t>
            </a:r>
          </a:p>
        </p:txBody>
      </p:sp>
      <p:sp>
        <p:nvSpPr>
          <p:cNvPr name="TextBox 6" id="6"/>
          <p:cNvSpPr txBox="true"/>
          <p:nvPr/>
        </p:nvSpPr>
        <p:spPr>
          <a:xfrm rot="0">
            <a:off x="12360097" y="5573127"/>
            <a:ext cx="3777401" cy="1025652"/>
          </a:xfrm>
          <a:prstGeom prst="rect">
            <a:avLst/>
          </a:prstGeom>
        </p:spPr>
        <p:txBody>
          <a:bodyPr anchor="t" rtlCol="false" tIns="0" lIns="0" bIns="0" rIns="0">
            <a:spAutoFit/>
          </a:bodyPr>
          <a:lstStyle/>
          <a:p>
            <a:pPr algn="l">
              <a:lnSpc>
                <a:spcPts val="3864"/>
              </a:lnSpc>
            </a:pPr>
            <a:r>
              <a:rPr lang="en-US" sz="4200" spc="-436">
                <a:solidFill>
                  <a:srgbClr val="1E1E1E"/>
                </a:solidFill>
                <a:latin typeface="Archivo Black"/>
                <a:ea typeface="Archivo Black"/>
                <a:cs typeface="Archivo Black"/>
                <a:sym typeface="Archivo Black"/>
              </a:rPr>
              <a:t>iteración del análisis</a:t>
            </a:r>
          </a:p>
        </p:txBody>
      </p:sp>
      <p:sp>
        <p:nvSpPr>
          <p:cNvPr name="TextBox 7" id="7"/>
          <p:cNvSpPr txBox="true"/>
          <p:nvPr/>
        </p:nvSpPr>
        <p:spPr>
          <a:xfrm rot="0">
            <a:off x="552450" y="7334235"/>
            <a:ext cx="5474425" cy="1203579"/>
          </a:xfrm>
          <a:prstGeom prst="rect">
            <a:avLst/>
          </a:prstGeom>
        </p:spPr>
        <p:txBody>
          <a:bodyPr anchor="t" rtlCol="false" tIns="0" lIns="0" bIns="0" rIns="0">
            <a:spAutoFit/>
          </a:bodyPr>
          <a:lstStyle/>
          <a:p>
            <a:pPr algn="l" marL="777243" indent="-259081" lvl="2">
              <a:lnSpc>
                <a:spcPts val="1908"/>
              </a:lnSpc>
              <a:spcBef>
                <a:spcPct val="0"/>
              </a:spcBef>
              <a:buFont typeface="Arial"/>
              <a:buChar char="⚬"/>
            </a:pPr>
            <a:r>
              <a:rPr lang="en-US" b="true" sz="1800" strike="noStrike" u="none">
                <a:solidFill>
                  <a:srgbClr val="1E1E1E"/>
                </a:solidFill>
                <a:latin typeface="Aileron Bold"/>
                <a:ea typeface="Aileron Bold"/>
                <a:cs typeface="Aileron Bold"/>
                <a:sym typeface="Aileron Bold"/>
              </a:rPr>
              <a:t>ELIMINACIÓN DE VALORES NULOS</a:t>
            </a:r>
          </a:p>
          <a:p>
            <a:pPr algn="l" marL="777243" indent="-259081" lvl="2">
              <a:lnSpc>
                <a:spcPts val="1908"/>
              </a:lnSpc>
              <a:spcBef>
                <a:spcPct val="0"/>
              </a:spcBef>
              <a:buFont typeface="Arial"/>
              <a:buChar char="⚬"/>
            </a:pPr>
            <a:r>
              <a:rPr lang="en-US" b="true" sz="1800" strike="noStrike" u="none">
                <a:solidFill>
                  <a:srgbClr val="1E1E1E"/>
                </a:solidFill>
                <a:latin typeface="Aileron Bold"/>
                <a:ea typeface="Aileron Bold"/>
                <a:cs typeface="Aileron Bold"/>
                <a:sym typeface="Aileron Bold"/>
              </a:rPr>
              <a:t>UNIFICACIÓN DE FORMATOS (ESTANDARIZACIÓN)</a:t>
            </a:r>
          </a:p>
          <a:p>
            <a:pPr algn="l" marL="777243" indent="-259081" lvl="2">
              <a:lnSpc>
                <a:spcPts val="1908"/>
              </a:lnSpc>
              <a:spcBef>
                <a:spcPct val="0"/>
              </a:spcBef>
              <a:buFont typeface="Arial"/>
              <a:buChar char="⚬"/>
            </a:pPr>
            <a:r>
              <a:rPr lang="en-US" b="true" sz="1800" strike="noStrike" u="none">
                <a:solidFill>
                  <a:srgbClr val="1E1E1E"/>
                </a:solidFill>
                <a:latin typeface="Aileron Bold"/>
                <a:ea typeface="Aileron Bold"/>
                <a:cs typeface="Aileron Bold"/>
                <a:sym typeface="Aileron Bold"/>
              </a:rPr>
              <a:t>ELIMINACIÓN DE CARACTERES EXTRA</a:t>
            </a:r>
          </a:p>
          <a:p>
            <a:pPr algn="l" marL="777243" indent="-259081" lvl="2">
              <a:lnSpc>
                <a:spcPts val="1908"/>
              </a:lnSpc>
              <a:spcBef>
                <a:spcPct val="0"/>
              </a:spcBef>
              <a:buFont typeface="Arial"/>
              <a:buChar char="⚬"/>
            </a:pPr>
            <a:r>
              <a:rPr lang="en-US" b="true" sz="1800" strike="noStrike" u="none">
                <a:solidFill>
                  <a:srgbClr val="1E1E1E"/>
                </a:solidFill>
                <a:latin typeface="Aileron Bold"/>
                <a:ea typeface="Aileron Bold"/>
                <a:cs typeface="Aileron Bold"/>
                <a:sym typeface="Aileron Bold"/>
              </a:rPr>
              <a:t>DESGRANULAR DATOS (DATO ATÓMICO)</a:t>
            </a:r>
          </a:p>
        </p:txBody>
      </p:sp>
      <p:sp>
        <p:nvSpPr>
          <p:cNvPr name="TextBox 8" id="8"/>
          <p:cNvSpPr txBox="true"/>
          <p:nvPr/>
        </p:nvSpPr>
        <p:spPr>
          <a:xfrm rot="0">
            <a:off x="1400962" y="5151082"/>
            <a:ext cx="307081" cy="251079"/>
          </a:xfrm>
          <a:prstGeom prst="rect">
            <a:avLst/>
          </a:prstGeom>
        </p:spPr>
        <p:txBody>
          <a:bodyPr anchor="t" rtlCol="false" tIns="0" lIns="0" bIns="0" rIns="0">
            <a:spAutoFit/>
          </a:bodyPr>
          <a:lstStyle/>
          <a:p>
            <a:pPr algn="l">
              <a:lnSpc>
                <a:spcPts val="1908"/>
              </a:lnSpc>
            </a:pPr>
            <a:r>
              <a:rPr lang="en-US" sz="1800" b="true">
                <a:solidFill>
                  <a:srgbClr val="1E1E1E"/>
                </a:solidFill>
                <a:latin typeface="Aileron Bold"/>
                <a:ea typeface="Aileron Bold"/>
                <a:cs typeface="Aileron Bold"/>
                <a:sym typeface="Aileron Bold"/>
              </a:rPr>
              <a:t>1</a:t>
            </a:r>
          </a:p>
        </p:txBody>
      </p:sp>
      <p:sp>
        <p:nvSpPr>
          <p:cNvPr name="TextBox 9" id="9"/>
          <p:cNvSpPr txBox="true"/>
          <p:nvPr/>
        </p:nvSpPr>
        <p:spPr>
          <a:xfrm rot="0">
            <a:off x="6969550" y="5151082"/>
            <a:ext cx="307081" cy="251079"/>
          </a:xfrm>
          <a:prstGeom prst="rect">
            <a:avLst/>
          </a:prstGeom>
        </p:spPr>
        <p:txBody>
          <a:bodyPr anchor="t" rtlCol="false" tIns="0" lIns="0" bIns="0" rIns="0">
            <a:spAutoFit/>
          </a:bodyPr>
          <a:lstStyle/>
          <a:p>
            <a:pPr algn="l">
              <a:lnSpc>
                <a:spcPts val="1908"/>
              </a:lnSpc>
            </a:pPr>
            <a:r>
              <a:rPr lang="en-US" sz="1800" b="true">
                <a:solidFill>
                  <a:srgbClr val="1E1E1E"/>
                </a:solidFill>
                <a:latin typeface="Aileron Bold"/>
                <a:ea typeface="Aileron Bold"/>
                <a:cs typeface="Aileron Bold"/>
                <a:sym typeface="Aileron Bold"/>
              </a:rPr>
              <a:t>2</a:t>
            </a:r>
          </a:p>
        </p:txBody>
      </p:sp>
      <p:sp>
        <p:nvSpPr>
          <p:cNvPr name="TextBox 10" id="10"/>
          <p:cNvSpPr txBox="true"/>
          <p:nvPr/>
        </p:nvSpPr>
        <p:spPr>
          <a:xfrm rot="0">
            <a:off x="12360097" y="5151082"/>
            <a:ext cx="307081" cy="251079"/>
          </a:xfrm>
          <a:prstGeom prst="rect">
            <a:avLst/>
          </a:prstGeom>
        </p:spPr>
        <p:txBody>
          <a:bodyPr anchor="t" rtlCol="false" tIns="0" lIns="0" bIns="0" rIns="0">
            <a:spAutoFit/>
          </a:bodyPr>
          <a:lstStyle/>
          <a:p>
            <a:pPr algn="l">
              <a:lnSpc>
                <a:spcPts val="1908"/>
              </a:lnSpc>
            </a:pPr>
            <a:r>
              <a:rPr lang="en-US" sz="1800" b="true">
                <a:solidFill>
                  <a:srgbClr val="1E1E1E"/>
                </a:solidFill>
                <a:latin typeface="Aileron Bold"/>
                <a:ea typeface="Aileron Bold"/>
                <a:cs typeface="Aileron Bold"/>
                <a:sym typeface="Aileron Bold"/>
              </a:rPr>
              <a:t>3</a:t>
            </a:r>
          </a:p>
        </p:txBody>
      </p:sp>
      <p:sp>
        <p:nvSpPr>
          <p:cNvPr name="TextBox 11" id="11"/>
          <p:cNvSpPr txBox="true"/>
          <p:nvPr/>
        </p:nvSpPr>
        <p:spPr>
          <a:xfrm rot="0">
            <a:off x="6368857" y="7334235"/>
            <a:ext cx="4820272" cy="1917954"/>
          </a:xfrm>
          <a:prstGeom prst="rect">
            <a:avLst/>
          </a:prstGeom>
        </p:spPr>
        <p:txBody>
          <a:bodyPr anchor="t" rtlCol="false" tIns="0" lIns="0" bIns="0" rIns="0">
            <a:spAutoFit/>
          </a:bodyPr>
          <a:lstStyle/>
          <a:p>
            <a:pPr algn="l" marL="777243" indent="-259081" lvl="2">
              <a:lnSpc>
                <a:spcPts val="1908"/>
              </a:lnSpc>
              <a:spcBef>
                <a:spcPct val="0"/>
              </a:spcBef>
              <a:buFont typeface="Arial"/>
              <a:buChar char="⚬"/>
            </a:pPr>
            <a:r>
              <a:rPr lang="en-US" b="true" sz="1800" strike="noStrike" u="none">
                <a:solidFill>
                  <a:srgbClr val="1E1E1E"/>
                </a:solidFill>
                <a:latin typeface="Aileron Bold"/>
                <a:ea typeface="Aileron Bold"/>
                <a:cs typeface="Aileron Bold"/>
                <a:sym typeface="Aileron Bold"/>
              </a:rPr>
              <a:t>INCORPORACIÓN DE NUEVAS TABLAS</a:t>
            </a:r>
          </a:p>
          <a:p>
            <a:pPr algn="l" marL="1165865" indent="-291466" lvl="3">
              <a:lnSpc>
                <a:spcPts val="1908"/>
              </a:lnSpc>
              <a:spcBef>
                <a:spcPct val="0"/>
              </a:spcBef>
              <a:buFont typeface="Arial"/>
              <a:buChar char="￭"/>
            </a:pPr>
            <a:r>
              <a:rPr lang="en-US" b="true" sz="1800" strike="noStrike" u="none">
                <a:solidFill>
                  <a:srgbClr val="1E1E1E"/>
                </a:solidFill>
                <a:latin typeface="Aileron Bold"/>
                <a:ea typeface="Aileron Bold"/>
                <a:cs typeface="Aileron Bold"/>
                <a:sym typeface="Aileron Bold"/>
              </a:rPr>
              <a:t>ALBUMS</a:t>
            </a:r>
          </a:p>
          <a:p>
            <a:pPr algn="l" marL="1165865" indent="-291466" lvl="3">
              <a:lnSpc>
                <a:spcPts val="1908"/>
              </a:lnSpc>
              <a:spcBef>
                <a:spcPct val="0"/>
              </a:spcBef>
              <a:buFont typeface="Arial"/>
              <a:buChar char="￭"/>
            </a:pPr>
            <a:r>
              <a:rPr lang="en-US" b="true" sz="1800" strike="noStrike" u="none">
                <a:solidFill>
                  <a:srgbClr val="1E1E1E"/>
                </a:solidFill>
                <a:latin typeface="Aileron Bold"/>
                <a:ea typeface="Aileron Bold"/>
                <a:cs typeface="Aileron Bold"/>
                <a:sym typeface="Aileron Bold"/>
              </a:rPr>
              <a:t>(...)</a:t>
            </a:r>
          </a:p>
          <a:p>
            <a:pPr algn="l" marL="777243" indent="-259081" lvl="2">
              <a:lnSpc>
                <a:spcPts val="1908"/>
              </a:lnSpc>
              <a:spcBef>
                <a:spcPct val="0"/>
              </a:spcBef>
              <a:buFont typeface="Arial"/>
              <a:buChar char="⚬"/>
            </a:pPr>
            <a:r>
              <a:rPr lang="en-US" b="true" sz="1800" strike="noStrike" u="none">
                <a:solidFill>
                  <a:srgbClr val="1E1E1E"/>
                </a:solidFill>
                <a:latin typeface="Aileron Bold"/>
                <a:ea typeface="Aileron Bold"/>
                <a:cs typeface="Aileron Bold"/>
                <a:sym typeface="Aileron Bold"/>
              </a:rPr>
              <a:t>AMPLIAR MUESTRA DE DATOS</a:t>
            </a:r>
          </a:p>
          <a:p>
            <a:pPr algn="l" marL="1165865" indent="-291466" lvl="3">
              <a:lnSpc>
                <a:spcPts val="1908"/>
              </a:lnSpc>
              <a:spcBef>
                <a:spcPct val="0"/>
              </a:spcBef>
              <a:buFont typeface="Arial"/>
              <a:buChar char="￭"/>
            </a:pPr>
            <a:r>
              <a:rPr lang="en-US" b="true" sz="1800" strike="noStrike" u="none">
                <a:solidFill>
                  <a:srgbClr val="1E1E1E"/>
                </a:solidFill>
                <a:latin typeface="Aileron Bold"/>
                <a:ea typeface="Aileron Bold"/>
                <a:cs typeface="Aileron Bold"/>
                <a:sym typeface="Aileron Bold"/>
              </a:rPr>
              <a:t>SCOPE DE AÑOS</a:t>
            </a:r>
          </a:p>
          <a:p>
            <a:pPr algn="l" marL="1165865" indent="-291466" lvl="3">
              <a:lnSpc>
                <a:spcPts val="1908"/>
              </a:lnSpc>
              <a:spcBef>
                <a:spcPct val="0"/>
              </a:spcBef>
              <a:buFont typeface="Arial"/>
              <a:buChar char="￭"/>
            </a:pPr>
            <a:r>
              <a:rPr lang="en-US" b="true" sz="1800" strike="noStrike" u="none">
                <a:solidFill>
                  <a:srgbClr val="1E1E1E"/>
                </a:solidFill>
                <a:latin typeface="Aileron Bold"/>
                <a:ea typeface="Aileron Bold"/>
                <a:cs typeface="Aileron Bold"/>
                <a:sym typeface="Aileron Bold"/>
              </a:rPr>
              <a:t>SCOPE DE GÉNEROS</a:t>
            </a:r>
          </a:p>
          <a:p>
            <a:pPr algn="l" marL="1165865" indent="-291466" lvl="3">
              <a:lnSpc>
                <a:spcPts val="1908"/>
              </a:lnSpc>
              <a:spcBef>
                <a:spcPct val="0"/>
              </a:spcBef>
              <a:buFont typeface="Arial"/>
              <a:buChar char="￭"/>
            </a:pPr>
            <a:r>
              <a:rPr lang="en-US" b="true" sz="1800" strike="noStrike" u="none">
                <a:solidFill>
                  <a:srgbClr val="1E1E1E"/>
                </a:solidFill>
                <a:latin typeface="Aileron Bold"/>
                <a:ea typeface="Aileron Bold"/>
                <a:cs typeface="Aileron Bold"/>
                <a:sym typeface="Aileron Bold"/>
              </a:rPr>
              <a:t>SCOPE DE ATRIBUTOS</a:t>
            </a:r>
          </a:p>
        </p:txBody>
      </p:sp>
      <p:sp>
        <p:nvSpPr>
          <p:cNvPr name="TextBox 12" id="12"/>
          <p:cNvSpPr txBox="true"/>
          <p:nvPr/>
        </p:nvSpPr>
        <p:spPr>
          <a:xfrm rot="0">
            <a:off x="11759404" y="6848460"/>
            <a:ext cx="4820272" cy="965454"/>
          </a:xfrm>
          <a:prstGeom prst="rect">
            <a:avLst/>
          </a:prstGeom>
        </p:spPr>
        <p:txBody>
          <a:bodyPr anchor="t" rtlCol="false" tIns="0" lIns="0" bIns="0" rIns="0">
            <a:spAutoFit/>
          </a:bodyPr>
          <a:lstStyle/>
          <a:p>
            <a:pPr algn="l" marL="777243" indent="-259081" lvl="2">
              <a:lnSpc>
                <a:spcPts val="1908"/>
              </a:lnSpc>
              <a:buFont typeface="Arial"/>
              <a:buChar char="⚬"/>
            </a:pPr>
            <a:r>
              <a:rPr lang="en-US" b="true" sz="1800">
                <a:solidFill>
                  <a:srgbClr val="1E1E1E"/>
                </a:solidFill>
                <a:latin typeface="Aileron Bold"/>
                <a:ea typeface="Aileron Bold"/>
                <a:cs typeface="Aileron Bold"/>
                <a:sym typeface="Aileron Bold"/>
              </a:rPr>
              <a:t>MAYOR PROFUNDIDAD</a:t>
            </a:r>
          </a:p>
          <a:p>
            <a:pPr algn="l" marL="777243" indent="-259081" lvl="2">
              <a:lnSpc>
                <a:spcPts val="1908"/>
              </a:lnSpc>
              <a:buFont typeface="Arial"/>
              <a:buChar char="⚬"/>
            </a:pPr>
            <a:r>
              <a:rPr lang="en-US" b="true" sz="1800">
                <a:solidFill>
                  <a:srgbClr val="1E1E1E"/>
                </a:solidFill>
                <a:latin typeface="Aileron Bold"/>
                <a:ea typeface="Aileron Bold"/>
                <a:cs typeface="Aileron Bold"/>
                <a:sym typeface="Aileron Bold"/>
              </a:rPr>
              <a:t>EXTRACCIÓN DE INSIGHTS MÁS ACCIONABLES PARA FACILITAR LA </a:t>
            </a:r>
            <a:r>
              <a:rPr lang="en-US" b="true" sz="1800">
                <a:solidFill>
                  <a:srgbClr val="1E1E1E"/>
                </a:solidFill>
                <a:latin typeface="Aileron Bold"/>
                <a:ea typeface="Aileron Bold"/>
                <a:cs typeface="Aileron Bold"/>
                <a:sym typeface="Aileron Bold"/>
              </a:rPr>
              <a:t>TOMA DE DECISIONES DE NEGOCIO</a:t>
            </a:r>
          </a:p>
        </p:txBody>
      </p:sp>
      <p:sp>
        <p:nvSpPr>
          <p:cNvPr name="TextBox 13" id="13"/>
          <p:cNvSpPr txBox="true"/>
          <p:nvPr/>
        </p:nvSpPr>
        <p:spPr>
          <a:xfrm rot="0">
            <a:off x="414689"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PROYECTO MUSICSTREAM</a:t>
            </a:r>
          </a:p>
        </p:txBody>
      </p:sp>
      <p:sp>
        <p:nvSpPr>
          <p:cNvPr name="TextBox 14" id="14"/>
          <p:cNvSpPr txBox="true"/>
          <p:nvPr/>
        </p:nvSpPr>
        <p:spPr>
          <a:xfrm rot="0">
            <a:off x="13623381"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11/12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2821527">
            <a:off x="4722691" y="-2396149"/>
            <a:ext cx="20455816" cy="20915497"/>
          </a:xfrm>
          <a:custGeom>
            <a:avLst/>
            <a:gdLst/>
            <a:ahLst/>
            <a:cxnLst/>
            <a:rect r="r" b="b" t="t" l="l"/>
            <a:pathLst>
              <a:path h="20915497" w="20455816">
                <a:moveTo>
                  <a:pt x="0" y="0"/>
                </a:moveTo>
                <a:lnTo>
                  <a:pt x="20455816" y="0"/>
                </a:lnTo>
                <a:lnTo>
                  <a:pt x="20455816" y="20915497"/>
                </a:lnTo>
                <a:lnTo>
                  <a:pt x="0" y="209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82121"/>
            <a:ext cx="16230600" cy="1919347"/>
          </a:xfrm>
          <a:prstGeom prst="rect">
            <a:avLst/>
          </a:prstGeom>
        </p:spPr>
        <p:txBody>
          <a:bodyPr anchor="t" rtlCol="false" tIns="0" lIns="0" bIns="0" rIns="0">
            <a:spAutoFit/>
          </a:bodyPr>
          <a:lstStyle/>
          <a:p>
            <a:pPr algn="l">
              <a:lnSpc>
                <a:spcPts val="13924"/>
              </a:lnSpc>
            </a:pPr>
            <a:r>
              <a:rPr lang="en-US" sz="15135" spc="-1574">
                <a:solidFill>
                  <a:srgbClr val="1E1E1E"/>
                </a:solidFill>
                <a:latin typeface="Archivo Black"/>
                <a:ea typeface="Archivo Black"/>
                <a:cs typeface="Archivo Black"/>
                <a:sym typeface="Archivo Black"/>
              </a:rPr>
              <a:t>gracias</a:t>
            </a:r>
          </a:p>
        </p:txBody>
      </p:sp>
      <p:sp>
        <p:nvSpPr>
          <p:cNvPr name="TextBox 4" id="4"/>
          <p:cNvSpPr txBox="true"/>
          <p:nvPr/>
        </p:nvSpPr>
        <p:spPr>
          <a:xfrm rot="0">
            <a:off x="1028700" y="3187953"/>
            <a:ext cx="7369626" cy="2228088"/>
          </a:xfrm>
          <a:prstGeom prst="rect">
            <a:avLst/>
          </a:prstGeom>
        </p:spPr>
        <p:txBody>
          <a:bodyPr anchor="t" rtlCol="false" tIns="0" lIns="0" bIns="0" rIns="0">
            <a:spAutoFit/>
          </a:bodyPr>
          <a:lstStyle/>
          <a:p>
            <a:pPr algn="l">
              <a:lnSpc>
                <a:spcPts val="2225"/>
              </a:lnSpc>
            </a:pPr>
            <a:r>
              <a:rPr lang="en-US" sz="2099" b="true">
                <a:solidFill>
                  <a:srgbClr val="1E1E1E"/>
                </a:solidFill>
                <a:latin typeface="Aileron Bold"/>
                <a:ea typeface="Aileron Bold"/>
                <a:cs typeface="Aileron Bold"/>
                <a:sym typeface="Aileron Bold"/>
              </a:rPr>
              <a:t>ESTE PROYECTO HA SIDO UN VIAJE DESDE LA MÚSICA HASTA LOS DATOS, DESDE LA CURIOSIDAD HASTA LOS INSIGHTS, Y DESDE EL TRABAJO INDIVIDUAL HACIA UN VERDADERO EQUIPO.</a:t>
            </a:r>
          </a:p>
          <a:p>
            <a:pPr algn="l">
              <a:lnSpc>
                <a:spcPts val="2225"/>
              </a:lnSpc>
            </a:pPr>
          </a:p>
          <a:p>
            <a:pPr algn="l">
              <a:lnSpc>
                <a:spcPts val="2225"/>
              </a:lnSpc>
            </a:pPr>
            <a:r>
              <a:rPr lang="en-US" sz="2099" b="true">
                <a:solidFill>
                  <a:srgbClr val="1E1E1E"/>
                </a:solidFill>
                <a:latin typeface="Aileron Bold"/>
                <a:ea typeface="Aileron Bold"/>
                <a:cs typeface="Aileron Bold"/>
                <a:sym typeface="Aileron Bold"/>
              </a:rPr>
              <a:t>GRACIAS POR ACOMPAÑARNOS. ESTAMOS LISTAS PARA RESPONDER</a:t>
            </a:r>
            <a:r>
              <a:rPr lang="en-US" sz="2099" b="true">
                <a:solidFill>
                  <a:srgbClr val="1E1E1E"/>
                </a:solidFill>
                <a:latin typeface="Aileron Bold"/>
                <a:ea typeface="Aileron Bold"/>
                <a:cs typeface="Aileron Bold"/>
                <a:sym typeface="Aileron Bold"/>
              </a:rPr>
              <a:t> vuestras preguntas.</a:t>
            </a:r>
          </a:p>
          <a:p>
            <a:pPr algn="l">
              <a:lnSpc>
                <a:spcPts val="2225"/>
              </a:lnSpc>
            </a:pPr>
          </a:p>
        </p:txBody>
      </p:sp>
      <p:sp>
        <p:nvSpPr>
          <p:cNvPr name="TextBox 5" id="5"/>
          <p:cNvSpPr txBox="true"/>
          <p:nvPr/>
        </p:nvSpPr>
        <p:spPr>
          <a:xfrm rot="0">
            <a:off x="414689"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PROYECTO MUSICSTREAM</a:t>
            </a:r>
          </a:p>
        </p:txBody>
      </p:sp>
      <p:sp>
        <p:nvSpPr>
          <p:cNvPr name="TextBox 6" id="6"/>
          <p:cNvSpPr txBox="true"/>
          <p:nvPr/>
        </p:nvSpPr>
        <p:spPr>
          <a:xfrm rot="0">
            <a:off x="13623381"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12/12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true" flipV="true" rot="0">
            <a:off x="-759336" y="1155376"/>
            <a:ext cx="19047336" cy="16205848"/>
          </a:xfrm>
          <a:custGeom>
            <a:avLst/>
            <a:gdLst/>
            <a:ahLst/>
            <a:cxnLst/>
            <a:rect r="r" b="b" t="t" l="l"/>
            <a:pathLst>
              <a:path h="16205848" w="19047336">
                <a:moveTo>
                  <a:pt x="19047336" y="16205848"/>
                </a:moveTo>
                <a:lnTo>
                  <a:pt x="0" y="16205848"/>
                </a:lnTo>
                <a:lnTo>
                  <a:pt x="0" y="0"/>
                </a:lnTo>
                <a:lnTo>
                  <a:pt x="19047336" y="0"/>
                </a:lnTo>
                <a:lnTo>
                  <a:pt x="19047336" y="16205848"/>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54601" y="4681585"/>
            <a:ext cx="2949550" cy="2845632"/>
            <a:chOff x="0" y="0"/>
            <a:chExt cx="456962" cy="440863"/>
          </a:xfrm>
        </p:grpSpPr>
        <p:sp>
          <p:nvSpPr>
            <p:cNvPr name="Freeform 4" id="4"/>
            <p:cNvSpPr/>
            <p:nvPr/>
          </p:nvSpPr>
          <p:spPr>
            <a:xfrm flipH="false" flipV="false" rot="0">
              <a:off x="0" y="0"/>
              <a:ext cx="456963" cy="440863"/>
            </a:xfrm>
            <a:custGeom>
              <a:avLst/>
              <a:gdLst/>
              <a:ahLst/>
              <a:cxnLst/>
              <a:rect r="r" b="b" t="t" l="l"/>
              <a:pathLst>
                <a:path h="440863" w="456963">
                  <a:moveTo>
                    <a:pt x="115490" y="0"/>
                  </a:moveTo>
                  <a:lnTo>
                    <a:pt x="341472" y="0"/>
                  </a:lnTo>
                  <a:cubicBezTo>
                    <a:pt x="372102" y="0"/>
                    <a:pt x="401478" y="12168"/>
                    <a:pt x="423136" y="33826"/>
                  </a:cubicBezTo>
                  <a:cubicBezTo>
                    <a:pt x="444795" y="55485"/>
                    <a:pt x="456963" y="84860"/>
                    <a:pt x="456963" y="115490"/>
                  </a:cubicBezTo>
                  <a:lnTo>
                    <a:pt x="456963" y="325373"/>
                  </a:lnTo>
                  <a:cubicBezTo>
                    <a:pt x="456963" y="356002"/>
                    <a:pt x="444795" y="385378"/>
                    <a:pt x="423136" y="407036"/>
                  </a:cubicBezTo>
                  <a:cubicBezTo>
                    <a:pt x="401478" y="428695"/>
                    <a:pt x="372102" y="440863"/>
                    <a:pt x="341472" y="440863"/>
                  </a:cubicBezTo>
                  <a:lnTo>
                    <a:pt x="115490" y="440863"/>
                  </a:lnTo>
                  <a:cubicBezTo>
                    <a:pt x="84860" y="440863"/>
                    <a:pt x="55485" y="428695"/>
                    <a:pt x="33826" y="407036"/>
                  </a:cubicBezTo>
                  <a:cubicBezTo>
                    <a:pt x="12168" y="385378"/>
                    <a:pt x="0" y="356002"/>
                    <a:pt x="0" y="325373"/>
                  </a:cubicBezTo>
                  <a:lnTo>
                    <a:pt x="0" y="115490"/>
                  </a:lnTo>
                  <a:cubicBezTo>
                    <a:pt x="0" y="84860"/>
                    <a:pt x="12168" y="55485"/>
                    <a:pt x="33826" y="33826"/>
                  </a:cubicBezTo>
                  <a:cubicBezTo>
                    <a:pt x="55485" y="12168"/>
                    <a:pt x="84860" y="0"/>
                    <a:pt x="115490" y="0"/>
                  </a:cubicBezTo>
                  <a:close/>
                </a:path>
              </a:pathLst>
            </a:custGeom>
            <a:blipFill>
              <a:blip r:embed="rId4"/>
              <a:stretch>
                <a:fillRect l="0" t="-2239" r="0" b="-2239"/>
              </a:stretch>
            </a:blipFill>
          </p:spPr>
        </p:sp>
      </p:grpSp>
      <p:grpSp>
        <p:nvGrpSpPr>
          <p:cNvPr name="Group 5" id="5"/>
          <p:cNvGrpSpPr/>
          <p:nvPr/>
        </p:nvGrpSpPr>
        <p:grpSpPr>
          <a:xfrm rot="0">
            <a:off x="4146930" y="4681585"/>
            <a:ext cx="2949550" cy="2845632"/>
            <a:chOff x="0" y="0"/>
            <a:chExt cx="456962" cy="440863"/>
          </a:xfrm>
        </p:grpSpPr>
        <p:sp>
          <p:nvSpPr>
            <p:cNvPr name="Freeform 6" id="6"/>
            <p:cNvSpPr/>
            <p:nvPr/>
          </p:nvSpPr>
          <p:spPr>
            <a:xfrm flipH="false" flipV="false" rot="0">
              <a:off x="0" y="0"/>
              <a:ext cx="456963" cy="440863"/>
            </a:xfrm>
            <a:custGeom>
              <a:avLst/>
              <a:gdLst/>
              <a:ahLst/>
              <a:cxnLst/>
              <a:rect r="r" b="b" t="t" l="l"/>
              <a:pathLst>
                <a:path h="440863" w="456963">
                  <a:moveTo>
                    <a:pt x="115490" y="0"/>
                  </a:moveTo>
                  <a:lnTo>
                    <a:pt x="341472" y="0"/>
                  </a:lnTo>
                  <a:cubicBezTo>
                    <a:pt x="372102" y="0"/>
                    <a:pt x="401478" y="12168"/>
                    <a:pt x="423136" y="33826"/>
                  </a:cubicBezTo>
                  <a:cubicBezTo>
                    <a:pt x="444795" y="55485"/>
                    <a:pt x="456963" y="84860"/>
                    <a:pt x="456963" y="115490"/>
                  </a:cubicBezTo>
                  <a:lnTo>
                    <a:pt x="456963" y="325373"/>
                  </a:lnTo>
                  <a:cubicBezTo>
                    <a:pt x="456963" y="356002"/>
                    <a:pt x="444795" y="385378"/>
                    <a:pt x="423136" y="407036"/>
                  </a:cubicBezTo>
                  <a:cubicBezTo>
                    <a:pt x="401478" y="428695"/>
                    <a:pt x="372102" y="440863"/>
                    <a:pt x="341472" y="440863"/>
                  </a:cubicBezTo>
                  <a:lnTo>
                    <a:pt x="115490" y="440863"/>
                  </a:lnTo>
                  <a:cubicBezTo>
                    <a:pt x="84860" y="440863"/>
                    <a:pt x="55485" y="428695"/>
                    <a:pt x="33826" y="407036"/>
                  </a:cubicBezTo>
                  <a:cubicBezTo>
                    <a:pt x="12168" y="385378"/>
                    <a:pt x="0" y="356002"/>
                    <a:pt x="0" y="325373"/>
                  </a:cubicBezTo>
                  <a:lnTo>
                    <a:pt x="0" y="115490"/>
                  </a:lnTo>
                  <a:cubicBezTo>
                    <a:pt x="0" y="84860"/>
                    <a:pt x="12168" y="55485"/>
                    <a:pt x="33826" y="33826"/>
                  </a:cubicBezTo>
                  <a:cubicBezTo>
                    <a:pt x="55485" y="12168"/>
                    <a:pt x="84860" y="0"/>
                    <a:pt x="115490" y="0"/>
                  </a:cubicBezTo>
                  <a:close/>
                </a:path>
              </a:pathLst>
            </a:custGeom>
            <a:blipFill>
              <a:blip r:embed="rId5"/>
              <a:stretch>
                <a:fillRect l="0" t="-2237" r="0" b="-2237"/>
              </a:stretch>
            </a:blipFill>
          </p:spPr>
        </p:sp>
      </p:grpSp>
      <p:grpSp>
        <p:nvGrpSpPr>
          <p:cNvPr name="Group 7" id="7"/>
          <p:cNvGrpSpPr/>
          <p:nvPr/>
        </p:nvGrpSpPr>
        <p:grpSpPr>
          <a:xfrm rot="0">
            <a:off x="14973751" y="4681585"/>
            <a:ext cx="2949550" cy="2845632"/>
            <a:chOff x="0" y="0"/>
            <a:chExt cx="456962" cy="440863"/>
          </a:xfrm>
        </p:grpSpPr>
        <p:sp>
          <p:nvSpPr>
            <p:cNvPr name="Freeform 8" id="8"/>
            <p:cNvSpPr/>
            <p:nvPr/>
          </p:nvSpPr>
          <p:spPr>
            <a:xfrm flipH="false" flipV="false" rot="0">
              <a:off x="0" y="0"/>
              <a:ext cx="456963" cy="440863"/>
            </a:xfrm>
            <a:custGeom>
              <a:avLst/>
              <a:gdLst/>
              <a:ahLst/>
              <a:cxnLst/>
              <a:rect r="r" b="b" t="t" l="l"/>
              <a:pathLst>
                <a:path h="440863" w="456963">
                  <a:moveTo>
                    <a:pt x="115490" y="0"/>
                  </a:moveTo>
                  <a:lnTo>
                    <a:pt x="341472" y="0"/>
                  </a:lnTo>
                  <a:cubicBezTo>
                    <a:pt x="372102" y="0"/>
                    <a:pt x="401478" y="12168"/>
                    <a:pt x="423136" y="33826"/>
                  </a:cubicBezTo>
                  <a:cubicBezTo>
                    <a:pt x="444795" y="55485"/>
                    <a:pt x="456963" y="84860"/>
                    <a:pt x="456963" y="115490"/>
                  </a:cubicBezTo>
                  <a:lnTo>
                    <a:pt x="456963" y="325373"/>
                  </a:lnTo>
                  <a:cubicBezTo>
                    <a:pt x="456963" y="356002"/>
                    <a:pt x="444795" y="385378"/>
                    <a:pt x="423136" y="407036"/>
                  </a:cubicBezTo>
                  <a:cubicBezTo>
                    <a:pt x="401478" y="428695"/>
                    <a:pt x="372102" y="440863"/>
                    <a:pt x="341472" y="440863"/>
                  </a:cubicBezTo>
                  <a:lnTo>
                    <a:pt x="115490" y="440863"/>
                  </a:lnTo>
                  <a:cubicBezTo>
                    <a:pt x="84860" y="440863"/>
                    <a:pt x="55485" y="428695"/>
                    <a:pt x="33826" y="407036"/>
                  </a:cubicBezTo>
                  <a:cubicBezTo>
                    <a:pt x="12168" y="385378"/>
                    <a:pt x="0" y="356002"/>
                    <a:pt x="0" y="325373"/>
                  </a:cubicBezTo>
                  <a:lnTo>
                    <a:pt x="0" y="115490"/>
                  </a:lnTo>
                  <a:cubicBezTo>
                    <a:pt x="0" y="84860"/>
                    <a:pt x="12168" y="55485"/>
                    <a:pt x="33826" y="33826"/>
                  </a:cubicBezTo>
                  <a:cubicBezTo>
                    <a:pt x="55485" y="12168"/>
                    <a:pt x="84860" y="0"/>
                    <a:pt x="115490" y="0"/>
                  </a:cubicBezTo>
                  <a:close/>
                </a:path>
              </a:pathLst>
            </a:custGeom>
            <a:blipFill>
              <a:blip r:embed="rId6"/>
              <a:stretch>
                <a:fillRect l="0" t="-1690" r="0" b="-1690"/>
              </a:stretch>
            </a:blipFill>
          </p:spPr>
        </p:sp>
      </p:grpSp>
      <p:grpSp>
        <p:nvGrpSpPr>
          <p:cNvPr name="Group 9" id="9"/>
          <p:cNvGrpSpPr/>
          <p:nvPr/>
        </p:nvGrpSpPr>
        <p:grpSpPr>
          <a:xfrm rot="0">
            <a:off x="11190275" y="4681585"/>
            <a:ext cx="2949550" cy="2845632"/>
            <a:chOff x="0" y="0"/>
            <a:chExt cx="456962" cy="440863"/>
          </a:xfrm>
        </p:grpSpPr>
        <p:sp>
          <p:nvSpPr>
            <p:cNvPr name="Freeform 10" id="10"/>
            <p:cNvSpPr/>
            <p:nvPr/>
          </p:nvSpPr>
          <p:spPr>
            <a:xfrm flipH="false" flipV="false" rot="0">
              <a:off x="0" y="0"/>
              <a:ext cx="456963" cy="440863"/>
            </a:xfrm>
            <a:custGeom>
              <a:avLst/>
              <a:gdLst/>
              <a:ahLst/>
              <a:cxnLst/>
              <a:rect r="r" b="b" t="t" l="l"/>
              <a:pathLst>
                <a:path h="440863" w="456963">
                  <a:moveTo>
                    <a:pt x="115490" y="0"/>
                  </a:moveTo>
                  <a:lnTo>
                    <a:pt x="341472" y="0"/>
                  </a:lnTo>
                  <a:cubicBezTo>
                    <a:pt x="372102" y="0"/>
                    <a:pt x="401478" y="12168"/>
                    <a:pt x="423136" y="33826"/>
                  </a:cubicBezTo>
                  <a:cubicBezTo>
                    <a:pt x="444795" y="55485"/>
                    <a:pt x="456963" y="84860"/>
                    <a:pt x="456963" y="115490"/>
                  </a:cubicBezTo>
                  <a:lnTo>
                    <a:pt x="456963" y="325373"/>
                  </a:lnTo>
                  <a:cubicBezTo>
                    <a:pt x="456963" y="356002"/>
                    <a:pt x="444795" y="385378"/>
                    <a:pt x="423136" y="407036"/>
                  </a:cubicBezTo>
                  <a:cubicBezTo>
                    <a:pt x="401478" y="428695"/>
                    <a:pt x="372102" y="440863"/>
                    <a:pt x="341472" y="440863"/>
                  </a:cubicBezTo>
                  <a:lnTo>
                    <a:pt x="115490" y="440863"/>
                  </a:lnTo>
                  <a:cubicBezTo>
                    <a:pt x="84860" y="440863"/>
                    <a:pt x="55485" y="428695"/>
                    <a:pt x="33826" y="407036"/>
                  </a:cubicBezTo>
                  <a:cubicBezTo>
                    <a:pt x="12168" y="385378"/>
                    <a:pt x="0" y="356002"/>
                    <a:pt x="0" y="325373"/>
                  </a:cubicBezTo>
                  <a:lnTo>
                    <a:pt x="0" y="115490"/>
                  </a:lnTo>
                  <a:cubicBezTo>
                    <a:pt x="0" y="84860"/>
                    <a:pt x="12168" y="55485"/>
                    <a:pt x="33826" y="33826"/>
                  </a:cubicBezTo>
                  <a:cubicBezTo>
                    <a:pt x="55485" y="12168"/>
                    <a:pt x="84860" y="0"/>
                    <a:pt x="115490" y="0"/>
                  </a:cubicBezTo>
                  <a:close/>
                </a:path>
              </a:pathLst>
            </a:custGeom>
            <a:blipFill>
              <a:blip r:embed="rId7"/>
              <a:stretch>
                <a:fillRect l="0" t="-1825" r="0" b="-1825"/>
              </a:stretch>
            </a:blipFill>
          </p:spPr>
        </p:sp>
      </p:grpSp>
      <p:grpSp>
        <p:nvGrpSpPr>
          <p:cNvPr name="Group 11" id="11"/>
          <p:cNvGrpSpPr/>
          <p:nvPr/>
        </p:nvGrpSpPr>
        <p:grpSpPr>
          <a:xfrm rot="0">
            <a:off x="7639405" y="4681585"/>
            <a:ext cx="2949550" cy="2845632"/>
            <a:chOff x="0" y="0"/>
            <a:chExt cx="456962" cy="440863"/>
          </a:xfrm>
        </p:grpSpPr>
        <p:sp>
          <p:nvSpPr>
            <p:cNvPr name="Freeform 12" id="12"/>
            <p:cNvSpPr/>
            <p:nvPr/>
          </p:nvSpPr>
          <p:spPr>
            <a:xfrm flipH="false" flipV="false" rot="0">
              <a:off x="0" y="0"/>
              <a:ext cx="456963" cy="440863"/>
            </a:xfrm>
            <a:custGeom>
              <a:avLst/>
              <a:gdLst/>
              <a:ahLst/>
              <a:cxnLst/>
              <a:rect r="r" b="b" t="t" l="l"/>
              <a:pathLst>
                <a:path h="440863" w="456963">
                  <a:moveTo>
                    <a:pt x="115490" y="0"/>
                  </a:moveTo>
                  <a:lnTo>
                    <a:pt x="341472" y="0"/>
                  </a:lnTo>
                  <a:cubicBezTo>
                    <a:pt x="372102" y="0"/>
                    <a:pt x="401478" y="12168"/>
                    <a:pt x="423136" y="33826"/>
                  </a:cubicBezTo>
                  <a:cubicBezTo>
                    <a:pt x="444795" y="55485"/>
                    <a:pt x="456963" y="84860"/>
                    <a:pt x="456963" y="115490"/>
                  </a:cubicBezTo>
                  <a:lnTo>
                    <a:pt x="456963" y="325373"/>
                  </a:lnTo>
                  <a:cubicBezTo>
                    <a:pt x="456963" y="356002"/>
                    <a:pt x="444795" y="385378"/>
                    <a:pt x="423136" y="407036"/>
                  </a:cubicBezTo>
                  <a:cubicBezTo>
                    <a:pt x="401478" y="428695"/>
                    <a:pt x="372102" y="440863"/>
                    <a:pt x="341472" y="440863"/>
                  </a:cubicBezTo>
                  <a:lnTo>
                    <a:pt x="115490" y="440863"/>
                  </a:lnTo>
                  <a:cubicBezTo>
                    <a:pt x="84860" y="440863"/>
                    <a:pt x="55485" y="428695"/>
                    <a:pt x="33826" y="407036"/>
                  </a:cubicBezTo>
                  <a:cubicBezTo>
                    <a:pt x="12168" y="385378"/>
                    <a:pt x="0" y="356002"/>
                    <a:pt x="0" y="325373"/>
                  </a:cubicBezTo>
                  <a:lnTo>
                    <a:pt x="0" y="115490"/>
                  </a:lnTo>
                  <a:cubicBezTo>
                    <a:pt x="0" y="84860"/>
                    <a:pt x="12168" y="55485"/>
                    <a:pt x="33826" y="33826"/>
                  </a:cubicBezTo>
                  <a:cubicBezTo>
                    <a:pt x="55485" y="12168"/>
                    <a:pt x="84860" y="0"/>
                    <a:pt x="115490" y="0"/>
                  </a:cubicBezTo>
                  <a:close/>
                </a:path>
              </a:pathLst>
            </a:custGeom>
            <a:blipFill>
              <a:blip r:embed="rId8"/>
              <a:stretch>
                <a:fillRect l="0" t="-19101" r="0" b="-19101"/>
              </a:stretch>
            </a:blipFill>
          </p:spPr>
        </p:sp>
      </p:grpSp>
      <p:sp>
        <p:nvSpPr>
          <p:cNvPr name="TextBox 13" id="13"/>
          <p:cNvSpPr txBox="true"/>
          <p:nvPr/>
        </p:nvSpPr>
        <p:spPr>
          <a:xfrm rot="0">
            <a:off x="1028700" y="982121"/>
            <a:ext cx="16230600" cy="1919347"/>
          </a:xfrm>
          <a:prstGeom prst="rect">
            <a:avLst/>
          </a:prstGeom>
        </p:spPr>
        <p:txBody>
          <a:bodyPr anchor="t" rtlCol="false" tIns="0" lIns="0" bIns="0" rIns="0">
            <a:spAutoFit/>
          </a:bodyPr>
          <a:lstStyle/>
          <a:p>
            <a:pPr algn="l">
              <a:lnSpc>
                <a:spcPts val="13924"/>
              </a:lnSpc>
            </a:pPr>
            <a:r>
              <a:rPr lang="en-US" sz="15135" spc="-1574">
                <a:solidFill>
                  <a:srgbClr val="1E1E1E"/>
                </a:solidFill>
                <a:latin typeface="Archivo Black"/>
                <a:ea typeface="Archivo Black"/>
                <a:cs typeface="Archivo Black"/>
                <a:sym typeface="Archivo Black"/>
              </a:rPr>
              <a:t>the team</a:t>
            </a:r>
          </a:p>
        </p:txBody>
      </p:sp>
      <p:sp>
        <p:nvSpPr>
          <p:cNvPr name="TextBox 14" id="14"/>
          <p:cNvSpPr txBox="true"/>
          <p:nvPr/>
        </p:nvSpPr>
        <p:spPr>
          <a:xfrm rot="0">
            <a:off x="-179325" y="4097131"/>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EQUIPO DE DESARROLLO</a:t>
            </a:r>
          </a:p>
        </p:txBody>
      </p:sp>
      <p:sp>
        <p:nvSpPr>
          <p:cNvPr name="TextBox 15" id="15"/>
          <p:cNvSpPr txBox="true"/>
          <p:nvPr/>
        </p:nvSpPr>
        <p:spPr>
          <a:xfrm rot="0">
            <a:off x="-180793" y="3688319"/>
            <a:ext cx="4617401" cy="294513"/>
          </a:xfrm>
          <a:prstGeom prst="rect">
            <a:avLst/>
          </a:prstGeom>
        </p:spPr>
        <p:txBody>
          <a:bodyPr anchor="t" rtlCol="false" tIns="0" lIns="0" bIns="0" rIns="0">
            <a:spAutoFit/>
          </a:bodyPr>
          <a:lstStyle/>
          <a:p>
            <a:pPr algn="ctr">
              <a:lnSpc>
                <a:spcPts val="2225"/>
              </a:lnSpc>
            </a:pPr>
            <a:r>
              <a:rPr lang="en-US" b="true" sz="2099">
                <a:solidFill>
                  <a:srgbClr val="1E1E1E"/>
                </a:solidFill>
                <a:latin typeface="Aileron Bold"/>
                <a:ea typeface="Aileron Bold"/>
                <a:cs typeface="Aileron Bold"/>
                <a:sym typeface="Aileron Bold"/>
              </a:rPr>
              <a:t>ANA ROBLES GARCÍA</a:t>
            </a:r>
          </a:p>
        </p:txBody>
      </p:sp>
      <p:sp>
        <p:nvSpPr>
          <p:cNvPr name="TextBox 16" id="16"/>
          <p:cNvSpPr txBox="true"/>
          <p:nvPr/>
        </p:nvSpPr>
        <p:spPr>
          <a:xfrm rot="0">
            <a:off x="3313005" y="8032042"/>
            <a:ext cx="4617401" cy="294513"/>
          </a:xfrm>
          <a:prstGeom prst="rect">
            <a:avLst/>
          </a:prstGeom>
        </p:spPr>
        <p:txBody>
          <a:bodyPr anchor="t" rtlCol="false" tIns="0" lIns="0" bIns="0" rIns="0">
            <a:spAutoFit/>
          </a:bodyPr>
          <a:lstStyle/>
          <a:p>
            <a:pPr algn="ctr">
              <a:lnSpc>
                <a:spcPts val="2225"/>
              </a:lnSpc>
            </a:pPr>
            <a:r>
              <a:rPr lang="en-US" b="true" sz="2099">
                <a:solidFill>
                  <a:srgbClr val="1E1E1E"/>
                </a:solidFill>
                <a:latin typeface="Aileron Bold"/>
                <a:ea typeface="Aileron Bold"/>
                <a:cs typeface="Aileron Bold"/>
                <a:sym typeface="Aileron Bold"/>
              </a:rPr>
              <a:t>LAURA PAREJO ARANDA</a:t>
            </a:r>
          </a:p>
        </p:txBody>
      </p:sp>
      <p:sp>
        <p:nvSpPr>
          <p:cNvPr name="TextBox 17" id="17"/>
          <p:cNvSpPr txBox="true"/>
          <p:nvPr/>
        </p:nvSpPr>
        <p:spPr>
          <a:xfrm rot="0">
            <a:off x="14064160" y="3688319"/>
            <a:ext cx="4617401" cy="294513"/>
          </a:xfrm>
          <a:prstGeom prst="rect">
            <a:avLst/>
          </a:prstGeom>
        </p:spPr>
        <p:txBody>
          <a:bodyPr anchor="t" rtlCol="false" tIns="0" lIns="0" bIns="0" rIns="0">
            <a:spAutoFit/>
          </a:bodyPr>
          <a:lstStyle/>
          <a:p>
            <a:pPr algn="ctr">
              <a:lnSpc>
                <a:spcPts val="2225"/>
              </a:lnSpc>
            </a:pPr>
            <a:r>
              <a:rPr lang="en-US" b="true" sz="2099">
                <a:solidFill>
                  <a:srgbClr val="1E1E1E"/>
                </a:solidFill>
                <a:latin typeface="Aileron Bold"/>
                <a:ea typeface="Aileron Bold"/>
                <a:cs typeface="Aileron Bold"/>
                <a:sym typeface="Aileron Bold"/>
              </a:rPr>
              <a:t>LUCIANA YELICICH </a:t>
            </a:r>
          </a:p>
        </p:txBody>
      </p:sp>
      <p:sp>
        <p:nvSpPr>
          <p:cNvPr name="TextBox 18" id="18"/>
          <p:cNvSpPr txBox="true"/>
          <p:nvPr/>
        </p:nvSpPr>
        <p:spPr>
          <a:xfrm rot="0">
            <a:off x="10356349" y="8032042"/>
            <a:ext cx="4617401" cy="294513"/>
          </a:xfrm>
          <a:prstGeom prst="rect">
            <a:avLst/>
          </a:prstGeom>
        </p:spPr>
        <p:txBody>
          <a:bodyPr anchor="t" rtlCol="false" tIns="0" lIns="0" bIns="0" rIns="0">
            <a:spAutoFit/>
          </a:bodyPr>
          <a:lstStyle/>
          <a:p>
            <a:pPr algn="ctr">
              <a:lnSpc>
                <a:spcPts val="2225"/>
              </a:lnSpc>
            </a:pPr>
            <a:r>
              <a:rPr lang="en-US" b="true" sz="2099">
                <a:solidFill>
                  <a:srgbClr val="1E1E1E"/>
                </a:solidFill>
                <a:latin typeface="Aileron Bold"/>
                <a:ea typeface="Aileron Bold"/>
                <a:cs typeface="Aileron Bold"/>
                <a:sym typeface="Aileron Bold"/>
              </a:rPr>
              <a:t>IRIS BARREDO DEL SOL</a:t>
            </a:r>
          </a:p>
        </p:txBody>
      </p:sp>
      <p:sp>
        <p:nvSpPr>
          <p:cNvPr name="TextBox 19" id="19"/>
          <p:cNvSpPr txBox="true"/>
          <p:nvPr/>
        </p:nvSpPr>
        <p:spPr>
          <a:xfrm rot="0">
            <a:off x="6941684" y="3669269"/>
            <a:ext cx="4617401" cy="294513"/>
          </a:xfrm>
          <a:prstGeom prst="rect">
            <a:avLst/>
          </a:prstGeom>
        </p:spPr>
        <p:txBody>
          <a:bodyPr anchor="t" rtlCol="false" tIns="0" lIns="0" bIns="0" rIns="0">
            <a:spAutoFit/>
          </a:bodyPr>
          <a:lstStyle/>
          <a:p>
            <a:pPr algn="ctr">
              <a:lnSpc>
                <a:spcPts val="2225"/>
              </a:lnSpc>
            </a:pPr>
            <a:r>
              <a:rPr lang="en-US" b="true" sz="2099">
                <a:solidFill>
                  <a:srgbClr val="1E1E1E"/>
                </a:solidFill>
                <a:latin typeface="Aileron Bold"/>
                <a:ea typeface="Aileron Bold"/>
                <a:cs typeface="Aileron Bold"/>
                <a:sym typeface="Aileron Bold"/>
              </a:rPr>
              <a:t>PAOLA SÁNCHEZ ARBOL</a:t>
            </a:r>
          </a:p>
        </p:txBody>
      </p:sp>
      <p:sp>
        <p:nvSpPr>
          <p:cNvPr name="TextBox 20" id="20"/>
          <p:cNvSpPr txBox="true"/>
          <p:nvPr/>
        </p:nvSpPr>
        <p:spPr>
          <a:xfrm rot="0">
            <a:off x="3313005" y="8440854"/>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EQUIPO DE DESARROLLO</a:t>
            </a:r>
          </a:p>
        </p:txBody>
      </p:sp>
      <p:sp>
        <p:nvSpPr>
          <p:cNvPr name="TextBox 21" id="21"/>
          <p:cNvSpPr txBox="true"/>
          <p:nvPr/>
        </p:nvSpPr>
        <p:spPr>
          <a:xfrm rot="0">
            <a:off x="14139825" y="4097131"/>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EQUIPO DE DESARROLLO</a:t>
            </a:r>
          </a:p>
        </p:txBody>
      </p:sp>
      <p:sp>
        <p:nvSpPr>
          <p:cNvPr name="TextBox 22" id="22"/>
          <p:cNvSpPr txBox="true"/>
          <p:nvPr/>
        </p:nvSpPr>
        <p:spPr>
          <a:xfrm rot="0">
            <a:off x="10356349" y="8440854"/>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EQUIPO DE DESARROLLO</a:t>
            </a:r>
          </a:p>
        </p:txBody>
      </p:sp>
      <p:sp>
        <p:nvSpPr>
          <p:cNvPr name="TextBox 23" id="23"/>
          <p:cNvSpPr txBox="true"/>
          <p:nvPr/>
        </p:nvSpPr>
        <p:spPr>
          <a:xfrm rot="0">
            <a:off x="6835299" y="4097131"/>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SCRUM MASTER</a:t>
            </a:r>
          </a:p>
        </p:txBody>
      </p:sp>
      <p:sp>
        <p:nvSpPr>
          <p:cNvPr name="TextBox 24" id="24"/>
          <p:cNvSpPr txBox="true"/>
          <p:nvPr/>
        </p:nvSpPr>
        <p:spPr>
          <a:xfrm rot="0">
            <a:off x="414689"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PROYECTO MUSICSTREAM</a:t>
            </a:r>
          </a:p>
        </p:txBody>
      </p:sp>
      <p:sp>
        <p:nvSpPr>
          <p:cNvPr name="TextBox 25" id="25"/>
          <p:cNvSpPr txBox="true"/>
          <p:nvPr/>
        </p:nvSpPr>
        <p:spPr>
          <a:xfrm rot="0">
            <a:off x="13623381"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02/12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4835255" y="-3186237"/>
            <a:ext cx="14555721" cy="15573168"/>
          </a:xfrm>
          <a:custGeom>
            <a:avLst/>
            <a:gdLst/>
            <a:ahLst/>
            <a:cxnLst/>
            <a:rect r="r" b="b" t="t" l="l"/>
            <a:pathLst>
              <a:path h="15573168" w="14555721">
                <a:moveTo>
                  <a:pt x="0" y="0"/>
                </a:moveTo>
                <a:lnTo>
                  <a:pt x="14555721" y="0"/>
                </a:lnTo>
                <a:lnTo>
                  <a:pt x="14555721" y="15573168"/>
                </a:lnTo>
                <a:lnTo>
                  <a:pt x="0" y="15573168"/>
                </a:lnTo>
                <a:lnTo>
                  <a:pt x="0" y="0"/>
                </a:lnTo>
                <a:close/>
              </a:path>
            </a:pathLst>
          </a:custGeom>
          <a:blipFill>
            <a:blip r:embed="rId2"/>
            <a:stretch>
              <a:fillRect l="0" t="0" r="0" b="0"/>
            </a:stretch>
          </a:blipFill>
        </p:spPr>
      </p:sp>
      <p:sp>
        <p:nvSpPr>
          <p:cNvPr name="Freeform 3" id="3"/>
          <p:cNvSpPr/>
          <p:nvPr/>
        </p:nvSpPr>
        <p:spPr>
          <a:xfrm flipH="false" flipV="false" rot="0">
            <a:off x="14594062" y="6312706"/>
            <a:ext cx="3693938" cy="3693938"/>
          </a:xfrm>
          <a:custGeom>
            <a:avLst/>
            <a:gdLst/>
            <a:ahLst/>
            <a:cxnLst/>
            <a:rect r="r" b="b" t="t" l="l"/>
            <a:pathLst>
              <a:path h="3693938" w="3693938">
                <a:moveTo>
                  <a:pt x="0" y="0"/>
                </a:moveTo>
                <a:lnTo>
                  <a:pt x="3693938" y="0"/>
                </a:lnTo>
                <a:lnTo>
                  <a:pt x="3693938" y="3693939"/>
                </a:lnTo>
                <a:lnTo>
                  <a:pt x="0" y="36939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77605" y="628591"/>
            <a:ext cx="12675425" cy="3681472"/>
          </a:xfrm>
          <a:prstGeom prst="rect">
            <a:avLst/>
          </a:prstGeom>
        </p:spPr>
        <p:txBody>
          <a:bodyPr anchor="t" rtlCol="false" tIns="0" lIns="0" bIns="0" rIns="0">
            <a:spAutoFit/>
          </a:bodyPr>
          <a:lstStyle/>
          <a:p>
            <a:pPr algn="l">
              <a:lnSpc>
                <a:spcPts val="13924"/>
              </a:lnSpc>
            </a:pPr>
            <a:r>
              <a:rPr lang="en-US" sz="15135" spc="-1574">
                <a:solidFill>
                  <a:srgbClr val="1E1E1E"/>
                </a:solidFill>
                <a:latin typeface="Archivo Black"/>
                <a:ea typeface="Archivo Black"/>
                <a:cs typeface="Archivo Black"/>
                <a:sym typeface="Archivo Black"/>
              </a:rPr>
              <a:t>de la intuición al dato</a:t>
            </a:r>
          </a:p>
        </p:txBody>
      </p:sp>
      <p:sp>
        <p:nvSpPr>
          <p:cNvPr name="TextBox 5" id="5"/>
          <p:cNvSpPr txBox="true"/>
          <p:nvPr/>
        </p:nvSpPr>
        <p:spPr>
          <a:xfrm rot="0">
            <a:off x="777605" y="4338637"/>
            <a:ext cx="8571312" cy="3258566"/>
          </a:xfrm>
          <a:prstGeom prst="rect">
            <a:avLst/>
          </a:prstGeom>
        </p:spPr>
        <p:txBody>
          <a:bodyPr anchor="t" rtlCol="false" tIns="0" lIns="0" bIns="0" rIns="0">
            <a:spAutoFit/>
          </a:bodyPr>
          <a:lstStyle/>
          <a:p>
            <a:pPr algn="l">
              <a:lnSpc>
                <a:spcPts val="2331"/>
              </a:lnSpc>
            </a:pPr>
            <a:r>
              <a:rPr lang="en-US" sz="2199" b="true">
                <a:solidFill>
                  <a:srgbClr val="1E1E1E"/>
                </a:solidFill>
                <a:latin typeface="Aileron Bold"/>
                <a:ea typeface="Aileron Bold"/>
                <a:cs typeface="Aileron Bold"/>
                <a:sym typeface="Aileron Bold"/>
              </a:rPr>
              <a:t>OBJETIVO: ANALIZAR PATRONES MUSICALES DE 2000-2001.</a:t>
            </a:r>
          </a:p>
          <a:p>
            <a:pPr algn="l">
              <a:lnSpc>
                <a:spcPts val="2331"/>
              </a:lnSpc>
            </a:pPr>
            <a:r>
              <a:rPr lang="en-US" sz="2199" b="true">
                <a:solidFill>
                  <a:srgbClr val="1E1E1E"/>
                </a:solidFill>
                <a:latin typeface="Aileron Bold"/>
                <a:ea typeface="Aileron Bold"/>
                <a:cs typeface="Aileron Bold"/>
                <a:sym typeface="Aileron Bold"/>
              </a:rPr>
              <a:t>PROCESO EN 3 FASES:</a:t>
            </a:r>
          </a:p>
          <a:p>
            <a:pPr algn="l">
              <a:lnSpc>
                <a:spcPts val="2331"/>
              </a:lnSpc>
            </a:pP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EXTRACCIÓN DE DATOS (SPOTIFY, </a:t>
            </a:r>
            <a:r>
              <a:rPr lang="en-US" b="true" sz="2199" u="none">
                <a:solidFill>
                  <a:srgbClr val="1E1E1E"/>
                </a:solidFill>
                <a:latin typeface="Aileron Bold"/>
                <a:ea typeface="Aileron Bold"/>
                <a:cs typeface="Aileron Bold"/>
                <a:sym typeface="Aileron Bold"/>
              </a:rPr>
              <a:t>LAST.FM</a:t>
            </a:r>
            <a:r>
              <a:rPr lang="en-US" b="true" sz="2199">
                <a:solidFill>
                  <a:srgbClr val="1E1E1E"/>
                </a:solidFill>
                <a:latin typeface="Aileron Bold"/>
                <a:ea typeface="Aileron Bold"/>
                <a:cs typeface="Aileron Bold"/>
                <a:sym typeface="Aileron Bold"/>
              </a:rPr>
              <a:t>)</a:t>
            </a: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MODELADO Y ALMACENAMIENTO (BBDD RELACIONAL)</a:t>
            </a: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ANÁLISIS (SQL)</a:t>
            </a:r>
          </a:p>
          <a:p>
            <a:pPr algn="l">
              <a:lnSpc>
                <a:spcPts val="2331"/>
              </a:lnSpc>
            </a:pPr>
          </a:p>
          <a:p>
            <a:pPr algn="l">
              <a:lnSpc>
                <a:spcPts val="2331"/>
              </a:lnSpc>
            </a:pPr>
            <a:r>
              <a:rPr lang="en-US" sz="2199" b="true">
                <a:solidFill>
                  <a:srgbClr val="1E1E1E"/>
                </a:solidFill>
                <a:latin typeface="Aileron Bold"/>
                <a:ea typeface="Aileron Bold"/>
                <a:cs typeface="Aileron Bold"/>
                <a:sym typeface="Aileron Bold"/>
              </a:rPr>
              <a:t>METODOLOGÍA:</a:t>
            </a:r>
          </a:p>
          <a:p>
            <a:pPr algn="l">
              <a:lnSpc>
                <a:spcPts val="2331"/>
              </a:lnSpc>
            </a:pPr>
            <a:r>
              <a:rPr lang="en-US" sz="2199" b="true">
                <a:solidFill>
                  <a:srgbClr val="1E1E1E"/>
                </a:solidFill>
                <a:latin typeface="Aileron Bold"/>
                <a:ea typeface="Aileron Bold"/>
                <a:cs typeface="Aileron Bold"/>
                <a:sym typeface="Aileron Bold"/>
              </a:rPr>
              <a:t> TRABAJO EN SPRINTS, RETROSPECTIVAS Y CONTROL DE VERSIONES CON GITHUB.</a:t>
            </a:r>
          </a:p>
          <a:p>
            <a:pPr algn="l">
              <a:lnSpc>
                <a:spcPts val="2331"/>
              </a:lnSpc>
            </a:pPr>
          </a:p>
        </p:txBody>
      </p:sp>
      <p:sp>
        <p:nvSpPr>
          <p:cNvPr name="TextBox 6" id="6"/>
          <p:cNvSpPr txBox="true"/>
          <p:nvPr/>
        </p:nvSpPr>
        <p:spPr>
          <a:xfrm rot="0">
            <a:off x="414689"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PROYECTO MUSICSTREAM</a:t>
            </a:r>
          </a:p>
        </p:txBody>
      </p:sp>
      <p:sp>
        <p:nvSpPr>
          <p:cNvPr name="TextBox 7" id="7"/>
          <p:cNvSpPr txBox="true"/>
          <p:nvPr/>
        </p:nvSpPr>
        <p:spPr>
          <a:xfrm rot="0">
            <a:off x="13623381"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03/12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4835255" y="-3186237"/>
            <a:ext cx="14555721" cy="15573168"/>
          </a:xfrm>
          <a:custGeom>
            <a:avLst/>
            <a:gdLst/>
            <a:ahLst/>
            <a:cxnLst/>
            <a:rect r="r" b="b" t="t" l="l"/>
            <a:pathLst>
              <a:path h="15573168" w="14555721">
                <a:moveTo>
                  <a:pt x="0" y="0"/>
                </a:moveTo>
                <a:lnTo>
                  <a:pt x="14555721" y="0"/>
                </a:lnTo>
                <a:lnTo>
                  <a:pt x="14555721" y="15573168"/>
                </a:lnTo>
                <a:lnTo>
                  <a:pt x="0" y="15573168"/>
                </a:lnTo>
                <a:lnTo>
                  <a:pt x="0" y="0"/>
                </a:lnTo>
                <a:close/>
              </a:path>
            </a:pathLst>
          </a:custGeom>
          <a:blipFill>
            <a:blip r:embed="rId2"/>
            <a:stretch>
              <a:fillRect l="0" t="0" r="0" b="0"/>
            </a:stretch>
          </a:blipFill>
        </p:spPr>
      </p:sp>
      <p:sp>
        <p:nvSpPr>
          <p:cNvPr name="Freeform 3" id="3"/>
          <p:cNvSpPr/>
          <p:nvPr/>
        </p:nvSpPr>
        <p:spPr>
          <a:xfrm flipH="false" flipV="false" rot="0">
            <a:off x="2009122" y="2727737"/>
            <a:ext cx="4759952" cy="6032572"/>
          </a:xfrm>
          <a:custGeom>
            <a:avLst/>
            <a:gdLst/>
            <a:ahLst/>
            <a:cxnLst/>
            <a:rect r="r" b="b" t="t" l="l"/>
            <a:pathLst>
              <a:path h="6032572" w="4759952">
                <a:moveTo>
                  <a:pt x="0" y="0"/>
                </a:moveTo>
                <a:lnTo>
                  <a:pt x="4759952" y="0"/>
                </a:lnTo>
                <a:lnTo>
                  <a:pt x="4759952" y="6032572"/>
                </a:lnTo>
                <a:lnTo>
                  <a:pt x="0" y="60325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201583" y="2294731"/>
            <a:ext cx="915069" cy="915069"/>
          </a:xfrm>
          <a:custGeom>
            <a:avLst/>
            <a:gdLst/>
            <a:ahLst/>
            <a:cxnLst/>
            <a:rect r="r" b="b" t="t" l="l"/>
            <a:pathLst>
              <a:path h="915069" w="915069">
                <a:moveTo>
                  <a:pt x="0" y="0"/>
                </a:moveTo>
                <a:lnTo>
                  <a:pt x="915069" y="0"/>
                </a:lnTo>
                <a:lnTo>
                  <a:pt x="915069" y="915069"/>
                </a:lnTo>
                <a:lnTo>
                  <a:pt x="0" y="9150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228931" y="3461802"/>
            <a:ext cx="915069" cy="915069"/>
          </a:xfrm>
          <a:custGeom>
            <a:avLst/>
            <a:gdLst/>
            <a:ahLst/>
            <a:cxnLst/>
            <a:rect r="r" b="b" t="t" l="l"/>
            <a:pathLst>
              <a:path h="915069" w="915069">
                <a:moveTo>
                  <a:pt x="0" y="0"/>
                </a:moveTo>
                <a:lnTo>
                  <a:pt x="915069" y="0"/>
                </a:lnTo>
                <a:lnTo>
                  <a:pt x="915069" y="915069"/>
                </a:lnTo>
                <a:lnTo>
                  <a:pt x="0" y="9150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8228931" y="4685965"/>
            <a:ext cx="915069" cy="915069"/>
          </a:xfrm>
          <a:custGeom>
            <a:avLst/>
            <a:gdLst/>
            <a:ahLst/>
            <a:cxnLst/>
            <a:rect r="r" b="b" t="t" l="l"/>
            <a:pathLst>
              <a:path h="915069" w="915069">
                <a:moveTo>
                  <a:pt x="0" y="0"/>
                </a:moveTo>
                <a:lnTo>
                  <a:pt x="915069" y="0"/>
                </a:lnTo>
                <a:lnTo>
                  <a:pt x="915069" y="915070"/>
                </a:lnTo>
                <a:lnTo>
                  <a:pt x="0" y="9150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8228931" y="5744023"/>
            <a:ext cx="915069" cy="915069"/>
          </a:xfrm>
          <a:custGeom>
            <a:avLst/>
            <a:gdLst/>
            <a:ahLst/>
            <a:cxnLst/>
            <a:rect r="r" b="b" t="t" l="l"/>
            <a:pathLst>
              <a:path h="915069" w="915069">
                <a:moveTo>
                  <a:pt x="0" y="0"/>
                </a:moveTo>
                <a:lnTo>
                  <a:pt x="915069" y="0"/>
                </a:lnTo>
                <a:lnTo>
                  <a:pt x="915069" y="915069"/>
                </a:lnTo>
                <a:lnTo>
                  <a:pt x="0" y="91506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8228931" y="6998839"/>
            <a:ext cx="915069" cy="915069"/>
          </a:xfrm>
          <a:custGeom>
            <a:avLst/>
            <a:gdLst/>
            <a:ahLst/>
            <a:cxnLst/>
            <a:rect r="r" b="b" t="t" l="l"/>
            <a:pathLst>
              <a:path h="915069" w="915069">
                <a:moveTo>
                  <a:pt x="0" y="0"/>
                </a:moveTo>
                <a:lnTo>
                  <a:pt x="915069" y="0"/>
                </a:lnTo>
                <a:lnTo>
                  <a:pt x="915069" y="915069"/>
                </a:lnTo>
                <a:lnTo>
                  <a:pt x="0" y="91506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8228931" y="8282520"/>
            <a:ext cx="915069" cy="915069"/>
          </a:xfrm>
          <a:custGeom>
            <a:avLst/>
            <a:gdLst/>
            <a:ahLst/>
            <a:cxnLst/>
            <a:rect r="r" b="b" t="t" l="l"/>
            <a:pathLst>
              <a:path h="915069" w="915069">
                <a:moveTo>
                  <a:pt x="0" y="0"/>
                </a:moveTo>
                <a:lnTo>
                  <a:pt x="915069" y="0"/>
                </a:lnTo>
                <a:lnTo>
                  <a:pt x="915069" y="915070"/>
                </a:lnTo>
                <a:lnTo>
                  <a:pt x="0" y="91507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0" id="10"/>
          <p:cNvSpPr txBox="true"/>
          <p:nvPr/>
        </p:nvSpPr>
        <p:spPr>
          <a:xfrm rot="0">
            <a:off x="1028700" y="963071"/>
            <a:ext cx="11480747" cy="1764666"/>
          </a:xfrm>
          <a:prstGeom prst="rect">
            <a:avLst/>
          </a:prstGeom>
        </p:spPr>
        <p:txBody>
          <a:bodyPr anchor="t" rtlCol="false" tIns="0" lIns="0" bIns="0" rIns="0">
            <a:spAutoFit/>
          </a:bodyPr>
          <a:lstStyle/>
          <a:p>
            <a:pPr algn="l">
              <a:lnSpc>
                <a:spcPts val="12880"/>
              </a:lnSpc>
            </a:pPr>
            <a:r>
              <a:rPr lang="en-US" sz="14000" spc="-1456">
                <a:solidFill>
                  <a:srgbClr val="1E1E1E"/>
                </a:solidFill>
                <a:latin typeface="Archivo Black"/>
                <a:ea typeface="Archivo Black"/>
                <a:cs typeface="Archivo Black"/>
                <a:sym typeface="Archivo Black"/>
              </a:rPr>
              <a:t>fases</a:t>
            </a:r>
          </a:p>
        </p:txBody>
      </p:sp>
      <p:sp>
        <p:nvSpPr>
          <p:cNvPr name="TextBox 11" id="11"/>
          <p:cNvSpPr txBox="true"/>
          <p:nvPr/>
        </p:nvSpPr>
        <p:spPr>
          <a:xfrm rot="0">
            <a:off x="9357603" y="2338309"/>
            <a:ext cx="5511025" cy="846963"/>
          </a:xfrm>
          <a:prstGeom prst="rect">
            <a:avLst/>
          </a:prstGeom>
        </p:spPr>
        <p:txBody>
          <a:bodyPr anchor="t" rtlCol="false" tIns="0" lIns="0" bIns="0" rIns="0">
            <a:spAutoFit/>
          </a:bodyPr>
          <a:lstStyle/>
          <a:p>
            <a:pPr algn="l">
              <a:lnSpc>
                <a:spcPts val="2225"/>
              </a:lnSpc>
              <a:spcBef>
                <a:spcPct val="0"/>
              </a:spcBef>
            </a:pPr>
            <a:r>
              <a:rPr lang="en-US" b="true" sz="2099">
                <a:solidFill>
                  <a:srgbClr val="1E1E1E"/>
                </a:solidFill>
                <a:latin typeface="Aileron Bold"/>
                <a:ea typeface="Aileron Bold"/>
                <a:cs typeface="Aileron Bold"/>
                <a:sym typeface="Aileron Bold"/>
              </a:rPr>
              <a:t>PLANIFICACIÓN DEL PROYECTO: DEFINICIÓN DEL OBJETIVO DEL PROYECTO</a:t>
            </a:r>
          </a:p>
        </p:txBody>
      </p:sp>
      <p:sp>
        <p:nvSpPr>
          <p:cNvPr name="TextBox 12" id="12"/>
          <p:cNvSpPr txBox="true"/>
          <p:nvPr/>
        </p:nvSpPr>
        <p:spPr>
          <a:xfrm rot="0">
            <a:off x="9357603" y="3643493"/>
            <a:ext cx="5511025" cy="570738"/>
          </a:xfrm>
          <a:prstGeom prst="rect">
            <a:avLst/>
          </a:prstGeom>
        </p:spPr>
        <p:txBody>
          <a:bodyPr anchor="t" rtlCol="false" tIns="0" lIns="0" bIns="0" rIns="0">
            <a:spAutoFit/>
          </a:bodyPr>
          <a:lstStyle/>
          <a:p>
            <a:pPr algn="l">
              <a:lnSpc>
                <a:spcPts val="2225"/>
              </a:lnSpc>
              <a:spcBef>
                <a:spcPct val="0"/>
              </a:spcBef>
            </a:pPr>
            <a:r>
              <a:rPr lang="en-US" b="true" sz="2099">
                <a:solidFill>
                  <a:srgbClr val="1E1E1E"/>
                </a:solidFill>
                <a:latin typeface="Aileron Bold"/>
                <a:ea typeface="Aileron Bold"/>
                <a:cs typeface="Aileron Bold"/>
                <a:sym typeface="Aileron Bold"/>
              </a:rPr>
              <a:t>IDENTIFICACIÓN Y ASIGNACIÓN DE RECURSOS </a:t>
            </a:r>
          </a:p>
        </p:txBody>
      </p:sp>
      <p:sp>
        <p:nvSpPr>
          <p:cNvPr name="TextBox 13" id="13"/>
          <p:cNvSpPr txBox="true"/>
          <p:nvPr/>
        </p:nvSpPr>
        <p:spPr>
          <a:xfrm rot="0">
            <a:off x="9357603" y="4846998"/>
            <a:ext cx="5511025" cy="570738"/>
          </a:xfrm>
          <a:prstGeom prst="rect">
            <a:avLst/>
          </a:prstGeom>
        </p:spPr>
        <p:txBody>
          <a:bodyPr anchor="t" rtlCol="false" tIns="0" lIns="0" bIns="0" rIns="0">
            <a:spAutoFit/>
          </a:bodyPr>
          <a:lstStyle/>
          <a:p>
            <a:pPr algn="l">
              <a:lnSpc>
                <a:spcPts val="2225"/>
              </a:lnSpc>
              <a:spcBef>
                <a:spcPct val="0"/>
              </a:spcBef>
            </a:pPr>
            <a:r>
              <a:rPr lang="en-US" b="true" sz="2099">
                <a:solidFill>
                  <a:srgbClr val="1E1E1E"/>
                </a:solidFill>
                <a:latin typeface="Aileron Bold"/>
                <a:ea typeface="Aileron Bold"/>
                <a:cs typeface="Aileron Bold"/>
                <a:sym typeface="Aileron Bold"/>
              </a:rPr>
              <a:t>ASIGNACIÓN DE TAREAS ESPECÍFICAS A LOS MIEMBROS DEL EQUIPO</a:t>
            </a:r>
          </a:p>
        </p:txBody>
      </p:sp>
      <p:sp>
        <p:nvSpPr>
          <p:cNvPr name="TextBox 14" id="14"/>
          <p:cNvSpPr txBox="true"/>
          <p:nvPr/>
        </p:nvSpPr>
        <p:spPr>
          <a:xfrm rot="0">
            <a:off x="9357603" y="5961377"/>
            <a:ext cx="5511025" cy="570738"/>
          </a:xfrm>
          <a:prstGeom prst="rect">
            <a:avLst/>
          </a:prstGeom>
        </p:spPr>
        <p:txBody>
          <a:bodyPr anchor="t" rtlCol="false" tIns="0" lIns="0" bIns="0" rIns="0">
            <a:spAutoFit/>
          </a:bodyPr>
          <a:lstStyle/>
          <a:p>
            <a:pPr algn="l">
              <a:lnSpc>
                <a:spcPts val="2225"/>
              </a:lnSpc>
              <a:spcBef>
                <a:spcPct val="0"/>
              </a:spcBef>
            </a:pPr>
            <a:r>
              <a:rPr lang="en-US" b="true" sz="2099">
                <a:solidFill>
                  <a:srgbClr val="1E1E1E"/>
                </a:solidFill>
                <a:latin typeface="Aileron Bold"/>
                <a:ea typeface="Aileron Bold"/>
                <a:cs typeface="Aileron Bold"/>
                <a:sym typeface="Aileron Bold"/>
              </a:rPr>
              <a:t>EJECUCIÓN DEL PLAN DEL PROYECTO Y SEGUIMIENTO DEL PROGRESO</a:t>
            </a:r>
          </a:p>
        </p:txBody>
      </p:sp>
      <p:sp>
        <p:nvSpPr>
          <p:cNvPr name="TextBox 15" id="15"/>
          <p:cNvSpPr txBox="true"/>
          <p:nvPr/>
        </p:nvSpPr>
        <p:spPr>
          <a:xfrm rot="0">
            <a:off x="9357603" y="7075039"/>
            <a:ext cx="5511025" cy="846963"/>
          </a:xfrm>
          <a:prstGeom prst="rect">
            <a:avLst/>
          </a:prstGeom>
        </p:spPr>
        <p:txBody>
          <a:bodyPr anchor="t" rtlCol="false" tIns="0" lIns="0" bIns="0" rIns="0">
            <a:spAutoFit/>
          </a:bodyPr>
          <a:lstStyle/>
          <a:p>
            <a:pPr algn="l">
              <a:lnSpc>
                <a:spcPts val="2225"/>
              </a:lnSpc>
              <a:spcBef>
                <a:spcPct val="0"/>
              </a:spcBef>
            </a:pPr>
            <a:r>
              <a:rPr lang="en-US" b="true" sz="2099">
                <a:solidFill>
                  <a:srgbClr val="1E1E1E"/>
                </a:solidFill>
                <a:latin typeface="Aileron Bold"/>
                <a:ea typeface="Aileron Bold"/>
                <a:cs typeface="Aileron Bold"/>
                <a:sym typeface="Aileron Bold"/>
              </a:rPr>
              <a:t>ASEGURAMIENTO DE QUE EL RESULTADO FINAL CUMPLA CON LOS ESTÁNDARES DE CALIDAD REQUERIDOS</a:t>
            </a:r>
          </a:p>
        </p:txBody>
      </p:sp>
      <p:sp>
        <p:nvSpPr>
          <p:cNvPr name="TextBox 16" id="16"/>
          <p:cNvSpPr txBox="true"/>
          <p:nvPr/>
        </p:nvSpPr>
        <p:spPr>
          <a:xfrm rot="0">
            <a:off x="9357603" y="8350627"/>
            <a:ext cx="5511025" cy="846963"/>
          </a:xfrm>
          <a:prstGeom prst="rect">
            <a:avLst/>
          </a:prstGeom>
        </p:spPr>
        <p:txBody>
          <a:bodyPr anchor="t" rtlCol="false" tIns="0" lIns="0" bIns="0" rIns="0">
            <a:spAutoFit/>
          </a:bodyPr>
          <a:lstStyle/>
          <a:p>
            <a:pPr algn="l">
              <a:lnSpc>
                <a:spcPts val="2225"/>
              </a:lnSpc>
            </a:pPr>
            <a:r>
              <a:rPr lang="en-US" sz="2099" b="true">
                <a:solidFill>
                  <a:srgbClr val="1E1E1E"/>
                </a:solidFill>
                <a:latin typeface="Aileron Bold"/>
                <a:ea typeface="Aileron Bold"/>
                <a:cs typeface="Aileron Bold"/>
                <a:sym typeface="Aileron Bold"/>
              </a:rPr>
              <a:t>FINALIZACIÓN DEL PROYECTO Y REVISIÓN FINAL</a:t>
            </a:r>
          </a:p>
          <a:p>
            <a:pPr algn="l">
              <a:lnSpc>
                <a:spcPts val="2225"/>
              </a:lnSpc>
              <a:spcBef>
                <a:spcPct val="0"/>
              </a:spcBef>
            </a:pPr>
          </a:p>
        </p:txBody>
      </p:sp>
      <p:sp>
        <p:nvSpPr>
          <p:cNvPr name="TextBox 17" id="17"/>
          <p:cNvSpPr txBox="true"/>
          <p:nvPr/>
        </p:nvSpPr>
        <p:spPr>
          <a:xfrm rot="0">
            <a:off x="414689"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PROYECTO MUSICSTREAM</a:t>
            </a:r>
          </a:p>
        </p:txBody>
      </p:sp>
      <p:sp>
        <p:nvSpPr>
          <p:cNvPr name="TextBox 18" id="18"/>
          <p:cNvSpPr txBox="true"/>
          <p:nvPr/>
        </p:nvSpPr>
        <p:spPr>
          <a:xfrm rot="0">
            <a:off x="13623381"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04/12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1866140" y="-4379945"/>
            <a:ext cx="14555721" cy="15573168"/>
          </a:xfrm>
          <a:custGeom>
            <a:avLst/>
            <a:gdLst/>
            <a:ahLst/>
            <a:cxnLst/>
            <a:rect r="r" b="b" t="t" l="l"/>
            <a:pathLst>
              <a:path h="15573168" w="14555721">
                <a:moveTo>
                  <a:pt x="0" y="0"/>
                </a:moveTo>
                <a:lnTo>
                  <a:pt x="14555720" y="0"/>
                </a:lnTo>
                <a:lnTo>
                  <a:pt x="14555720" y="15573168"/>
                </a:lnTo>
                <a:lnTo>
                  <a:pt x="0" y="15573168"/>
                </a:lnTo>
                <a:lnTo>
                  <a:pt x="0" y="0"/>
                </a:lnTo>
                <a:close/>
              </a:path>
            </a:pathLst>
          </a:custGeom>
          <a:blipFill>
            <a:blip r:embed="rId2"/>
            <a:stretch>
              <a:fillRect l="0" t="0" r="0" b="0"/>
            </a:stretch>
          </a:blipFill>
        </p:spPr>
      </p:sp>
      <p:sp>
        <p:nvSpPr>
          <p:cNvPr name="Freeform 3" id="3"/>
          <p:cNvSpPr/>
          <p:nvPr/>
        </p:nvSpPr>
        <p:spPr>
          <a:xfrm flipH="false" flipV="false" rot="0">
            <a:off x="11306912" y="2828902"/>
            <a:ext cx="6488947" cy="6193995"/>
          </a:xfrm>
          <a:custGeom>
            <a:avLst/>
            <a:gdLst/>
            <a:ahLst/>
            <a:cxnLst/>
            <a:rect r="r" b="b" t="t" l="l"/>
            <a:pathLst>
              <a:path h="6193995" w="6488947">
                <a:moveTo>
                  <a:pt x="0" y="0"/>
                </a:moveTo>
                <a:lnTo>
                  <a:pt x="6488948" y="0"/>
                </a:lnTo>
                <a:lnTo>
                  <a:pt x="6488948" y="6193996"/>
                </a:lnTo>
                <a:lnTo>
                  <a:pt x="0" y="61939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963071"/>
            <a:ext cx="11375875" cy="3393441"/>
          </a:xfrm>
          <a:prstGeom prst="rect">
            <a:avLst/>
          </a:prstGeom>
        </p:spPr>
        <p:txBody>
          <a:bodyPr anchor="t" rtlCol="false" tIns="0" lIns="0" bIns="0" rIns="0">
            <a:spAutoFit/>
          </a:bodyPr>
          <a:lstStyle/>
          <a:p>
            <a:pPr algn="l">
              <a:lnSpc>
                <a:spcPts val="12880"/>
              </a:lnSpc>
            </a:pPr>
            <a:r>
              <a:rPr lang="en-US" sz="14000" spc="-1456">
                <a:solidFill>
                  <a:srgbClr val="1E1E1E"/>
                </a:solidFill>
                <a:latin typeface="Archivo Black"/>
                <a:ea typeface="Archivo Black"/>
                <a:cs typeface="Archivo Black"/>
                <a:sym typeface="Archivo Black"/>
              </a:rPr>
              <a:t>el proceso de extracción</a:t>
            </a:r>
          </a:p>
        </p:txBody>
      </p:sp>
      <p:sp>
        <p:nvSpPr>
          <p:cNvPr name="TextBox 5" id="5"/>
          <p:cNvSpPr txBox="true"/>
          <p:nvPr/>
        </p:nvSpPr>
        <p:spPr>
          <a:xfrm rot="0">
            <a:off x="1028700" y="4464699"/>
            <a:ext cx="9953185" cy="4991227"/>
          </a:xfrm>
          <a:prstGeom prst="rect">
            <a:avLst/>
          </a:prstGeom>
        </p:spPr>
        <p:txBody>
          <a:bodyPr anchor="t" rtlCol="false" tIns="0" lIns="0" bIns="0" rIns="0">
            <a:spAutoFit/>
          </a:bodyPr>
          <a:lstStyle/>
          <a:p>
            <a:pPr algn="l">
              <a:lnSpc>
                <a:spcPts val="2331"/>
              </a:lnSpc>
            </a:pPr>
            <a:r>
              <a:rPr lang="en-US" sz="2199" b="true">
                <a:solidFill>
                  <a:srgbClr val="1E1E1E"/>
                </a:solidFill>
                <a:latin typeface="Aileron Bold"/>
                <a:ea typeface="Aileron Bold"/>
                <a:cs typeface="Aileron Bold"/>
                <a:sym typeface="Aileron Bold"/>
              </a:rPr>
              <a:t>📥 2. ¿POR QUÉ EXTRAER DATOS?</a:t>
            </a:r>
          </a:p>
          <a:p>
            <a:pPr algn="l">
              <a:lnSpc>
                <a:spcPts val="2331"/>
              </a:lnSpc>
            </a:pPr>
          </a:p>
          <a:p>
            <a:pPr algn="l">
              <a:lnSpc>
                <a:spcPts val="2331"/>
              </a:lnSpc>
            </a:pPr>
            <a:r>
              <a:rPr lang="en-US" sz="2199" b="true">
                <a:solidFill>
                  <a:srgbClr val="1E1E1E"/>
                </a:solidFill>
                <a:latin typeface="Aileron Bold"/>
                <a:ea typeface="Aileron Bold"/>
                <a:cs typeface="Aileron Bold"/>
                <a:sym typeface="Aileron Bold"/>
              </a:rPr>
              <a:t>⚙️ 3. CONFIGURACIÓN Y AUTENTICACIÓN</a:t>
            </a:r>
          </a:p>
          <a:p>
            <a:pPr algn="l" marL="949949" indent="-316650" lvl="2">
              <a:lnSpc>
                <a:spcPts val="2331"/>
              </a:lnSpc>
              <a:buFont typeface="Arial"/>
              <a:buChar char="⚬"/>
            </a:pPr>
            <a:r>
              <a:rPr lang="en-US" b="true" sz="2199">
                <a:solidFill>
                  <a:srgbClr val="1E1E1E"/>
                </a:solidFill>
                <a:latin typeface="Aileron Bold"/>
                <a:ea typeface="Aileron Bold"/>
                <a:cs typeface="Aileron Bold"/>
                <a:sym typeface="Aileron Bold"/>
              </a:rPr>
              <a:t>ARTISTAS, ÁLBUMES Y CANCIONES (2000-2001)</a:t>
            </a:r>
          </a:p>
          <a:p>
            <a:pPr algn="l" marL="949949" indent="-316650" lvl="2">
              <a:lnSpc>
                <a:spcPts val="2331"/>
              </a:lnSpc>
              <a:buFont typeface="Arial"/>
              <a:buChar char="⚬"/>
            </a:pPr>
            <a:r>
              <a:rPr lang="en-US" b="true" sz="2199">
                <a:solidFill>
                  <a:srgbClr val="1E1E1E"/>
                </a:solidFill>
                <a:latin typeface="Aileron Bold"/>
                <a:ea typeface="Aileron Bold"/>
                <a:cs typeface="Aileron Bold"/>
                <a:sym typeface="Aileron Bold"/>
              </a:rPr>
              <a:t>GÉN</a:t>
            </a:r>
            <a:r>
              <a:rPr lang="en-US" b="true" sz="2199">
                <a:solidFill>
                  <a:srgbClr val="1E1E1E"/>
                </a:solidFill>
                <a:latin typeface="Aileron Bold"/>
                <a:ea typeface="Aileron Bold"/>
                <a:cs typeface="Aileron Bold"/>
                <a:sym typeface="Aileron Bold"/>
              </a:rPr>
              <a:t>EROS: ROCK, TANGO, FLAMENCO, ORQUESTAL Y HIP-HOP</a:t>
            </a:r>
          </a:p>
          <a:p>
            <a:pPr algn="l">
              <a:lnSpc>
                <a:spcPts val="2331"/>
              </a:lnSpc>
            </a:pPr>
          </a:p>
          <a:p>
            <a:pPr algn="l">
              <a:lnSpc>
                <a:spcPts val="2331"/>
              </a:lnSpc>
            </a:pPr>
            <a:r>
              <a:rPr lang="en-US" sz="2199" b="true">
                <a:solidFill>
                  <a:srgbClr val="1E1E1E"/>
                </a:solidFill>
                <a:latin typeface="Aileron Bold"/>
                <a:ea typeface="Aileron Bold"/>
                <a:cs typeface="Aileron Bold"/>
                <a:sym typeface="Aileron Bold"/>
              </a:rPr>
              <a:t>🕸 4.EXTRACCIÓN DESDE SPOTIFY</a:t>
            </a:r>
          </a:p>
          <a:p>
            <a:pPr algn="l" marL="949949" indent="-316650" lvl="2">
              <a:lnSpc>
                <a:spcPts val="2331"/>
              </a:lnSpc>
              <a:buFont typeface="Arial"/>
              <a:buChar char="⚬"/>
            </a:pPr>
            <a:r>
              <a:rPr lang="en-US" b="true" sz="2199">
                <a:solidFill>
                  <a:srgbClr val="1E1E1E"/>
                </a:solidFill>
                <a:latin typeface="Aileron Bold"/>
                <a:ea typeface="Aileron Bold"/>
                <a:cs typeface="Aileron Bold"/>
                <a:sym typeface="Aileron Bold"/>
              </a:rPr>
              <a:t>SPOTIFY API: NOMBRES, TIPOS, FECHAS E IDS</a:t>
            </a:r>
          </a:p>
          <a:p>
            <a:pPr algn="l" marL="949949" indent="-316650" lvl="2">
              <a:lnSpc>
                <a:spcPts val="2331"/>
              </a:lnSpc>
              <a:buFont typeface="Arial"/>
              <a:buChar char="⚬"/>
            </a:pPr>
            <a:r>
              <a:rPr lang="en-US" b="true" sz="2199">
                <a:solidFill>
                  <a:srgbClr val="1E1E1E"/>
                </a:solidFill>
                <a:latin typeface="Aileron Bold"/>
                <a:ea typeface="Aileron Bold"/>
                <a:cs typeface="Aileron Bold"/>
                <a:sym typeface="Aileron Bold"/>
              </a:rPr>
              <a:t>LAST.FM API: BIOGRAFÍAS, ESTADÍSTICAS, POPULARIDAD, ARTISTAS SIMILARES</a:t>
            </a:r>
          </a:p>
          <a:p>
            <a:pPr algn="l">
              <a:lnSpc>
                <a:spcPts val="2331"/>
              </a:lnSpc>
            </a:pPr>
          </a:p>
          <a:p>
            <a:pPr algn="l">
              <a:lnSpc>
                <a:spcPts val="2331"/>
              </a:lnSpc>
            </a:pPr>
            <a:r>
              <a:rPr lang="en-US" sz="2199" b="true">
                <a:solidFill>
                  <a:srgbClr val="1E1E1E"/>
                </a:solidFill>
                <a:latin typeface="Aileron Bold"/>
                <a:ea typeface="Aileron Bold"/>
                <a:cs typeface="Aileron Bold"/>
                <a:sym typeface="Aileron Bold"/>
              </a:rPr>
              <a:t>🧹5. ENRIQUECIMIENTO DE DATOS Y LIMPIEZA Y VOLCADO A CSV</a:t>
            </a:r>
          </a:p>
          <a:p>
            <a:pPr algn="l">
              <a:lnSpc>
                <a:spcPts val="2331"/>
              </a:lnSpc>
            </a:pP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R</a:t>
            </a:r>
            <a:r>
              <a:rPr lang="en-US" b="true" sz="2199">
                <a:solidFill>
                  <a:srgbClr val="1E1E1E"/>
                </a:solidFill>
                <a:latin typeface="Aileron Bold"/>
                <a:ea typeface="Aileron Bold"/>
                <a:cs typeface="Aileron Bold"/>
                <a:sym typeface="Aileron Bold"/>
              </a:rPr>
              <a:t>ETOS: LÍMITES DE LAS APIS, ENRIQUECIMIENTO DATOS, SALTOS DE LÍNEA</a:t>
            </a:r>
          </a:p>
          <a:p>
            <a:pPr algn="l">
              <a:lnSpc>
                <a:spcPts val="2225"/>
              </a:lnSpc>
            </a:pPr>
          </a:p>
          <a:p>
            <a:pPr algn="l">
              <a:lnSpc>
                <a:spcPts val="2225"/>
              </a:lnSpc>
            </a:pPr>
          </a:p>
        </p:txBody>
      </p:sp>
      <p:sp>
        <p:nvSpPr>
          <p:cNvPr name="TextBox 6" id="6"/>
          <p:cNvSpPr txBox="true"/>
          <p:nvPr/>
        </p:nvSpPr>
        <p:spPr>
          <a:xfrm rot="0">
            <a:off x="414689"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PROYECTO MUSICSTREAM</a:t>
            </a:r>
          </a:p>
        </p:txBody>
      </p:sp>
      <p:sp>
        <p:nvSpPr>
          <p:cNvPr name="TextBox 7" id="7"/>
          <p:cNvSpPr txBox="true"/>
          <p:nvPr/>
        </p:nvSpPr>
        <p:spPr>
          <a:xfrm rot="0">
            <a:off x="13623381"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05/12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4835255" y="-3186237"/>
            <a:ext cx="14555721" cy="15573168"/>
          </a:xfrm>
          <a:custGeom>
            <a:avLst/>
            <a:gdLst/>
            <a:ahLst/>
            <a:cxnLst/>
            <a:rect r="r" b="b" t="t" l="l"/>
            <a:pathLst>
              <a:path h="15573168" w="14555721">
                <a:moveTo>
                  <a:pt x="0" y="0"/>
                </a:moveTo>
                <a:lnTo>
                  <a:pt x="14555721" y="0"/>
                </a:lnTo>
                <a:lnTo>
                  <a:pt x="14555721" y="15573168"/>
                </a:lnTo>
                <a:lnTo>
                  <a:pt x="0" y="15573168"/>
                </a:lnTo>
                <a:lnTo>
                  <a:pt x="0" y="0"/>
                </a:lnTo>
                <a:close/>
              </a:path>
            </a:pathLst>
          </a:custGeom>
          <a:blipFill>
            <a:blip r:embed="rId2"/>
            <a:stretch>
              <a:fillRect l="0" t="0" r="0" b="0"/>
            </a:stretch>
          </a:blipFill>
        </p:spPr>
      </p:sp>
      <p:sp>
        <p:nvSpPr>
          <p:cNvPr name="Freeform 3" id="3"/>
          <p:cNvSpPr/>
          <p:nvPr/>
        </p:nvSpPr>
        <p:spPr>
          <a:xfrm flipH="false" flipV="false" rot="0">
            <a:off x="12847908" y="601121"/>
            <a:ext cx="5044736" cy="7281078"/>
          </a:xfrm>
          <a:custGeom>
            <a:avLst/>
            <a:gdLst/>
            <a:ahLst/>
            <a:cxnLst/>
            <a:rect r="r" b="b" t="t" l="l"/>
            <a:pathLst>
              <a:path h="7281078" w="5044736">
                <a:moveTo>
                  <a:pt x="0" y="0"/>
                </a:moveTo>
                <a:lnTo>
                  <a:pt x="5044736" y="0"/>
                </a:lnTo>
                <a:lnTo>
                  <a:pt x="5044736" y="7281078"/>
                </a:lnTo>
                <a:lnTo>
                  <a:pt x="0" y="7281078"/>
                </a:lnTo>
                <a:lnTo>
                  <a:pt x="0" y="0"/>
                </a:lnTo>
                <a:close/>
              </a:path>
            </a:pathLst>
          </a:custGeom>
          <a:blipFill>
            <a:blip r:embed="rId3"/>
            <a:stretch>
              <a:fillRect l="0" t="0" r="0" b="-413"/>
            </a:stretch>
          </a:blipFill>
        </p:spPr>
      </p:sp>
      <p:sp>
        <p:nvSpPr>
          <p:cNvPr name="TextBox 4" id="4"/>
          <p:cNvSpPr txBox="true"/>
          <p:nvPr/>
        </p:nvSpPr>
        <p:spPr>
          <a:xfrm rot="0">
            <a:off x="1028700" y="963071"/>
            <a:ext cx="14093021" cy="3393441"/>
          </a:xfrm>
          <a:prstGeom prst="rect">
            <a:avLst/>
          </a:prstGeom>
        </p:spPr>
        <p:txBody>
          <a:bodyPr anchor="t" rtlCol="false" tIns="0" lIns="0" bIns="0" rIns="0">
            <a:spAutoFit/>
          </a:bodyPr>
          <a:lstStyle/>
          <a:p>
            <a:pPr algn="l">
              <a:lnSpc>
                <a:spcPts val="12880"/>
              </a:lnSpc>
            </a:pPr>
            <a:r>
              <a:rPr lang="en-US" sz="14000" spc="-1456">
                <a:solidFill>
                  <a:srgbClr val="1E1E1E"/>
                </a:solidFill>
                <a:latin typeface="Archivo Black"/>
                <a:ea typeface="Archivo Black"/>
                <a:cs typeface="Archivo Black"/>
                <a:sym typeface="Archivo Black"/>
              </a:rPr>
              <a:t>modelado y almacenamiento</a:t>
            </a:r>
          </a:p>
        </p:txBody>
      </p:sp>
      <p:sp>
        <p:nvSpPr>
          <p:cNvPr name="TextBox 5" id="5"/>
          <p:cNvSpPr txBox="true"/>
          <p:nvPr/>
        </p:nvSpPr>
        <p:spPr>
          <a:xfrm rot="0">
            <a:off x="1028700" y="4533672"/>
            <a:ext cx="8115300" cy="5325491"/>
          </a:xfrm>
          <a:prstGeom prst="rect">
            <a:avLst/>
          </a:prstGeom>
        </p:spPr>
        <p:txBody>
          <a:bodyPr anchor="t" rtlCol="false" tIns="0" lIns="0" bIns="0" rIns="0">
            <a:spAutoFit/>
          </a:bodyPr>
          <a:lstStyle/>
          <a:p>
            <a:pPr algn="l">
              <a:lnSpc>
                <a:spcPts val="2331"/>
              </a:lnSpc>
            </a:pPr>
            <a:r>
              <a:rPr lang="en-US" sz="2199" b="true">
                <a:solidFill>
                  <a:srgbClr val="1E1E1E"/>
                </a:solidFill>
                <a:latin typeface="Aileron Bold"/>
                <a:ea typeface="Aileron Bold"/>
                <a:cs typeface="Aileron Bold"/>
                <a:sym typeface="Aileron Bold"/>
              </a:rPr>
              <a:t>CREACIÓN BASE DE DATOS RELACIONAL</a:t>
            </a:r>
          </a:p>
          <a:p>
            <a:pPr algn="l">
              <a:lnSpc>
                <a:spcPts val="2331"/>
              </a:lnSpc>
            </a:pPr>
          </a:p>
          <a:p>
            <a:pPr algn="l">
              <a:lnSpc>
                <a:spcPts val="2331"/>
              </a:lnSpc>
            </a:pPr>
            <a:r>
              <a:rPr lang="en-US" sz="2199" b="true">
                <a:solidFill>
                  <a:srgbClr val="1E1E1E"/>
                </a:solidFill>
                <a:latin typeface="Aileron Bold"/>
                <a:ea typeface="Aileron Bold"/>
                <a:cs typeface="Aileron Bold"/>
                <a:sym typeface="Aileron Bold"/>
              </a:rPr>
              <a:t>CREAMOS TABLAS DE:</a:t>
            </a:r>
          </a:p>
          <a:p>
            <a:pPr algn="l">
              <a:lnSpc>
                <a:spcPts val="2331"/>
              </a:lnSpc>
            </a:pP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ARTISTAS</a:t>
            </a:r>
          </a:p>
          <a:p>
            <a:pPr algn="l">
              <a:lnSpc>
                <a:spcPts val="2331"/>
              </a:lnSpc>
            </a:pP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ÁLBUMES</a:t>
            </a:r>
          </a:p>
          <a:p>
            <a:pPr algn="l">
              <a:lnSpc>
                <a:spcPts val="2331"/>
              </a:lnSpc>
            </a:pP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CANCIONES</a:t>
            </a:r>
          </a:p>
          <a:p>
            <a:pPr algn="l">
              <a:lnSpc>
                <a:spcPts val="2331"/>
              </a:lnSpc>
            </a:pP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GÉNERO</a:t>
            </a:r>
            <a:r>
              <a:rPr lang="en-US" b="true" sz="2199">
                <a:solidFill>
                  <a:srgbClr val="1E1E1E"/>
                </a:solidFill>
                <a:latin typeface="Aileron Bold"/>
                <a:ea typeface="Aileron Bold"/>
                <a:cs typeface="Aileron Bold"/>
                <a:sym typeface="Aileron Bold"/>
              </a:rPr>
              <a:t>S</a:t>
            </a:r>
          </a:p>
          <a:p>
            <a:pPr algn="l">
              <a:lnSpc>
                <a:spcPts val="2331"/>
              </a:lnSpc>
            </a:pP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ARTISTAS SIMILARES</a:t>
            </a:r>
          </a:p>
          <a:p>
            <a:pPr algn="l">
              <a:lnSpc>
                <a:spcPts val="2331"/>
              </a:lnSpc>
            </a:pPr>
          </a:p>
          <a:p>
            <a:pPr algn="l" marL="474975" indent="-237487" lvl="1">
              <a:lnSpc>
                <a:spcPts val="2331"/>
              </a:lnSpc>
              <a:buFont typeface="Arial"/>
              <a:buChar char="•"/>
            </a:pPr>
            <a:r>
              <a:rPr lang="en-US" b="true" sz="2199">
                <a:solidFill>
                  <a:srgbClr val="1E1E1E"/>
                </a:solidFill>
                <a:latin typeface="Aileron Bold"/>
                <a:ea typeface="Aileron Bold"/>
                <a:cs typeface="Aileron Bold"/>
                <a:sym typeface="Aileron Bold"/>
              </a:rPr>
              <a:t>ESTADÍSTICAS</a:t>
            </a:r>
          </a:p>
          <a:p>
            <a:pPr algn="l">
              <a:lnSpc>
                <a:spcPts val="2331"/>
              </a:lnSpc>
            </a:pPr>
          </a:p>
          <a:p>
            <a:pPr algn="l">
              <a:lnSpc>
                <a:spcPts val="2331"/>
              </a:lnSpc>
            </a:pPr>
          </a:p>
          <a:p>
            <a:pPr algn="l">
              <a:lnSpc>
                <a:spcPts val="2331"/>
              </a:lnSpc>
            </a:pPr>
          </a:p>
        </p:txBody>
      </p:sp>
      <p:sp>
        <p:nvSpPr>
          <p:cNvPr name="TextBox 6" id="6"/>
          <p:cNvSpPr txBox="true"/>
          <p:nvPr/>
        </p:nvSpPr>
        <p:spPr>
          <a:xfrm rot="0">
            <a:off x="414689"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PROYECTO MUSICSTREAM</a:t>
            </a:r>
          </a:p>
        </p:txBody>
      </p:sp>
      <p:sp>
        <p:nvSpPr>
          <p:cNvPr name="TextBox 7" id="7"/>
          <p:cNvSpPr txBox="true"/>
          <p:nvPr/>
        </p:nvSpPr>
        <p:spPr>
          <a:xfrm rot="0">
            <a:off x="13623381"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06/12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4835255" y="-3186237"/>
            <a:ext cx="14555721" cy="15573168"/>
          </a:xfrm>
          <a:custGeom>
            <a:avLst/>
            <a:gdLst/>
            <a:ahLst/>
            <a:cxnLst/>
            <a:rect r="r" b="b" t="t" l="l"/>
            <a:pathLst>
              <a:path h="15573168" w="14555721">
                <a:moveTo>
                  <a:pt x="0" y="0"/>
                </a:moveTo>
                <a:lnTo>
                  <a:pt x="14555721" y="0"/>
                </a:lnTo>
                <a:lnTo>
                  <a:pt x="14555721" y="15573168"/>
                </a:lnTo>
                <a:lnTo>
                  <a:pt x="0" y="15573168"/>
                </a:lnTo>
                <a:lnTo>
                  <a:pt x="0" y="0"/>
                </a:lnTo>
                <a:close/>
              </a:path>
            </a:pathLst>
          </a:custGeom>
          <a:blipFill>
            <a:blip r:embed="rId2"/>
            <a:stretch>
              <a:fillRect l="0" t="0" r="0" b="0"/>
            </a:stretch>
          </a:blipFill>
        </p:spPr>
      </p:sp>
      <p:sp>
        <p:nvSpPr>
          <p:cNvPr name="TextBox 3" id="3"/>
          <p:cNvSpPr txBox="true"/>
          <p:nvPr/>
        </p:nvSpPr>
        <p:spPr>
          <a:xfrm rot="0">
            <a:off x="1028700" y="963071"/>
            <a:ext cx="14865262" cy="3393441"/>
          </a:xfrm>
          <a:prstGeom prst="rect">
            <a:avLst/>
          </a:prstGeom>
        </p:spPr>
        <p:txBody>
          <a:bodyPr anchor="t" rtlCol="false" tIns="0" lIns="0" bIns="0" rIns="0">
            <a:spAutoFit/>
          </a:bodyPr>
          <a:lstStyle/>
          <a:p>
            <a:pPr algn="l">
              <a:lnSpc>
                <a:spcPts val="12880"/>
              </a:lnSpc>
            </a:pPr>
            <a:r>
              <a:rPr lang="en-US" sz="14000" spc="-1456">
                <a:solidFill>
                  <a:srgbClr val="1E1E1E"/>
                </a:solidFill>
                <a:latin typeface="Archivo Black"/>
                <a:ea typeface="Archivo Black"/>
                <a:cs typeface="Archivo Black"/>
                <a:sym typeface="Archivo Black"/>
              </a:rPr>
              <a:t>¿qué nos cuentan los datos?</a:t>
            </a:r>
          </a:p>
        </p:txBody>
      </p:sp>
      <p:sp>
        <p:nvSpPr>
          <p:cNvPr name="TextBox 4" id="4"/>
          <p:cNvSpPr txBox="true"/>
          <p:nvPr/>
        </p:nvSpPr>
        <p:spPr>
          <a:xfrm rot="0">
            <a:off x="9960316" y="2757932"/>
            <a:ext cx="8647388" cy="6500368"/>
          </a:xfrm>
          <a:prstGeom prst="rect">
            <a:avLst/>
          </a:prstGeom>
        </p:spPr>
        <p:txBody>
          <a:bodyPr anchor="t" rtlCol="false" tIns="0" lIns="0" bIns="0" rIns="0">
            <a:spAutoFit/>
          </a:bodyPr>
          <a:lstStyle/>
          <a:p>
            <a:pPr algn="l">
              <a:lnSpc>
                <a:spcPts val="1695"/>
              </a:lnSpc>
            </a:pPr>
          </a:p>
          <a:p>
            <a:pPr algn="l">
              <a:lnSpc>
                <a:spcPts val="1695"/>
              </a:lnSpc>
            </a:pPr>
          </a:p>
          <a:p>
            <a:pPr algn="l">
              <a:lnSpc>
                <a:spcPts val="1695"/>
              </a:lnSpc>
            </a:pPr>
          </a:p>
          <a:p>
            <a:pPr algn="l">
              <a:lnSpc>
                <a:spcPts val="1695"/>
              </a:lnSpc>
            </a:pPr>
          </a:p>
          <a:p>
            <a:pPr algn="l" marL="345439" indent="-172720" lvl="1">
              <a:lnSpc>
                <a:spcPts val="1695"/>
              </a:lnSpc>
              <a:buFont typeface="Arial"/>
              <a:buChar char="•"/>
            </a:pPr>
            <a:r>
              <a:rPr lang="en-US" b="true" sz="1599">
                <a:solidFill>
                  <a:srgbClr val="1E1E1E"/>
                </a:solidFill>
                <a:latin typeface="Aileron Bold"/>
                <a:ea typeface="Aileron Bold"/>
                <a:cs typeface="Aileron Bold"/>
                <a:sym typeface="Aileron Bold"/>
              </a:rPr>
              <a:t>¿EN QUÉ </a:t>
            </a:r>
            <a:r>
              <a:rPr lang="en-US" b="true" sz="1599" u="sng">
                <a:solidFill>
                  <a:srgbClr val="1E1E1E"/>
                </a:solidFill>
                <a:latin typeface="Aileron Bold"/>
                <a:ea typeface="Aileron Bold"/>
                <a:cs typeface="Aileron Bold"/>
                <a:sym typeface="Aileron Bold"/>
              </a:rPr>
              <a:t>AÑO</a:t>
            </a:r>
            <a:r>
              <a:rPr lang="en-US" b="true" sz="1599">
                <a:solidFill>
                  <a:srgbClr val="1E1E1E"/>
                </a:solidFill>
                <a:latin typeface="Aileron Bold"/>
                <a:ea typeface="Aileron Bold"/>
                <a:cs typeface="Aileron Bold"/>
                <a:sym typeface="Aileron Bold"/>
              </a:rPr>
              <a:t> SE ESCUCHÓ MÁS MÚSICA?</a:t>
            </a:r>
          </a:p>
          <a:p>
            <a:pPr algn="l">
              <a:lnSpc>
                <a:spcPts val="1695"/>
              </a:lnSpc>
            </a:pPr>
          </a:p>
          <a:p>
            <a:pPr algn="l">
              <a:lnSpc>
                <a:spcPts val="1695"/>
              </a:lnSpc>
            </a:pPr>
          </a:p>
          <a:p>
            <a:pPr algn="l">
              <a:lnSpc>
                <a:spcPts val="1695"/>
              </a:lnSpc>
            </a:pPr>
          </a:p>
          <a:p>
            <a:pPr algn="l" marL="345439" indent="-172720" lvl="1">
              <a:lnSpc>
                <a:spcPts val="1695"/>
              </a:lnSpc>
              <a:buFont typeface="Arial"/>
              <a:buChar char="•"/>
            </a:pPr>
            <a:r>
              <a:rPr lang="en-US" b="true" sz="1599">
                <a:solidFill>
                  <a:srgbClr val="1E1E1E"/>
                </a:solidFill>
                <a:latin typeface="Aileron Bold"/>
                <a:ea typeface="Aileron Bold"/>
                <a:cs typeface="Aileron Bold"/>
                <a:sym typeface="Aileron Bold"/>
              </a:rPr>
              <a:t>¿EN CUÁL SE LANZARON </a:t>
            </a:r>
            <a:r>
              <a:rPr lang="en-US" b="true" sz="1599" u="sng">
                <a:solidFill>
                  <a:srgbClr val="1E1E1E"/>
                </a:solidFill>
                <a:latin typeface="Aileron Bold"/>
                <a:ea typeface="Aileron Bold"/>
                <a:cs typeface="Aileron Bold"/>
                <a:sym typeface="Aileron Bold"/>
              </a:rPr>
              <a:t>MÁS CANCIONES</a:t>
            </a:r>
            <a:r>
              <a:rPr lang="en-US" b="true" sz="1599">
                <a:solidFill>
                  <a:srgbClr val="1E1E1E"/>
                </a:solidFill>
                <a:latin typeface="Aileron Bold"/>
                <a:ea typeface="Aileron Bold"/>
                <a:cs typeface="Aileron Bold"/>
                <a:sym typeface="Aileron Bold"/>
              </a:rPr>
              <a:t>?</a:t>
            </a:r>
          </a:p>
          <a:p>
            <a:pPr algn="l">
              <a:lnSpc>
                <a:spcPts val="1695"/>
              </a:lnSpc>
            </a:pPr>
          </a:p>
          <a:p>
            <a:pPr algn="l">
              <a:lnSpc>
                <a:spcPts val="1695"/>
              </a:lnSpc>
            </a:pPr>
          </a:p>
          <a:p>
            <a:pPr algn="l">
              <a:lnSpc>
                <a:spcPts val="1695"/>
              </a:lnSpc>
            </a:pPr>
          </a:p>
          <a:p>
            <a:pPr algn="l" marL="345439" indent="-172720" lvl="1">
              <a:lnSpc>
                <a:spcPts val="1695"/>
              </a:lnSpc>
              <a:buFont typeface="Arial"/>
              <a:buChar char="•"/>
            </a:pPr>
            <a:r>
              <a:rPr lang="en-US" b="true" sz="1599">
                <a:solidFill>
                  <a:srgbClr val="1E1E1E"/>
                </a:solidFill>
                <a:latin typeface="Aileron Bold"/>
                <a:ea typeface="Aileron Bold"/>
                <a:cs typeface="Aileron Bold"/>
                <a:sym typeface="Aileron Bold"/>
              </a:rPr>
              <a:t>¿QUÉ </a:t>
            </a:r>
            <a:r>
              <a:rPr lang="en-US" b="true" sz="1599" u="sng">
                <a:solidFill>
                  <a:srgbClr val="1E1E1E"/>
                </a:solidFill>
                <a:latin typeface="Aileron Bold"/>
                <a:ea typeface="Aileron Bold"/>
                <a:cs typeface="Aileron Bold"/>
                <a:sym typeface="Aileron Bold"/>
              </a:rPr>
              <a:t>GÉNERO</a:t>
            </a:r>
            <a:r>
              <a:rPr lang="en-US" b="true" sz="1599">
                <a:solidFill>
                  <a:srgbClr val="1E1E1E"/>
                </a:solidFill>
                <a:latin typeface="Aileron Bold"/>
                <a:ea typeface="Aileron Bold"/>
                <a:cs typeface="Aileron Bold"/>
                <a:sym typeface="Aileron Bold"/>
              </a:rPr>
              <a:t> ERA EL MÁS ESCUCHADO EN ESA ÉPOCA?</a:t>
            </a:r>
          </a:p>
          <a:p>
            <a:pPr algn="l">
              <a:lnSpc>
                <a:spcPts val="1695"/>
              </a:lnSpc>
            </a:pPr>
          </a:p>
          <a:p>
            <a:pPr algn="l">
              <a:lnSpc>
                <a:spcPts val="1695"/>
              </a:lnSpc>
            </a:pPr>
          </a:p>
          <a:p>
            <a:pPr algn="l">
              <a:lnSpc>
                <a:spcPts val="1695"/>
              </a:lnSpc>
            </a:pPr>
          </a:p>
          <a:p>
            <a:pPr algn="l" marL="345439" indent="-172720" lvl="1">
              <a:lnSpc>
                <a:spcPts val="1695"/>
              </a:lnSpc>
              <a:buFont typeface="Arial"/>
              <a:buChar char="•"/>
            </a:pPr>
            <a:r>
              <a:rPr lang="en-US" b="true" sz="1599" u="sng">
                <a:solidFill>
                  <a:srgbClr val="1E1E1E"/>
                </a:solidFill>
                <a:latin typeface="Aileron Bold"/>
                <a:ea typeface="Aileron Bold"/>
                <a:cs typeface="Aileron Bold"/>
                <a:sym typeface="Aileron Bold"/>
              </a:rPr>
              <a:t>ARTISTAS  SINGULARES</a:t>
            </a:r>
            <a:r>
              <a:rPr lang="en-US" b="true" sz="1599">
                <a:solidFill>
                  <a:srgbClr val="1E1E1E"/>
                </a:solidFill>
                <a:latin typeface="Aileron Bold"/>
                <a:ea typeface="Aileron Bold"/>
                <a:cs typeface="Aileron Bold"/>
                <a:sym typeface="Aileron Bold"/>
              </a:rPr>
              <a:t>, ¿A QUÉ GÉNERO PERTENECEN?</a:t>
            </a:r>
          </a:p>
          <a:p>
            <a:pPr algn="l">
              <a:lnSpc>
                <a:spcPts val="1695"/>
              </a:lnSpc>
            </a:pPr>
          </a:p>
          <a:p>
            <a:pPr algn="l">
              <a:lnSpc>
                <a:spcPts val="1695"/>
              </a:lnSpc>
            </a:pPr>
          </a:p>
          <a:p>
            <a:pPr algn="l">
              <a:lnSpc>
                <a:spcPts val="1695"/>
              </a:lnSpc>
            </a:pPr>
          </a:p>
          <a:p>
            <a:pPr algn="l" marL="345439" indent="-172720" lvl="1">
              <a:lnSpc>
                <a:spcPts val="1695"/>
              </a:lnSpc>
              <a:buFont typeface="Arial"/>
              <a:buChar char="•"/>
            </a:pPr>
            <a:r>
              <a:rPr lang="en-US" b="true" sz="1599">
                <a:solidFill>
                  <a:srgbClr val="1E1E1E"/>
                </a:solidFill>
                <a:latin typeface="Aileron Bold"/>
                <a:ea typeface="Aileron Bold"/>
                <a:cs typeface="Aileron Bold"/>
                <a:sym typeface="Aileron Bold"/>
              </a:rPr>
              <a:t>¿QUIÉN FUE EL </a:t>
            </a:r>
            <a:r>
              <a:rPr lang="en-US" b="true" sz="1599" u="sng">
                <a:solidFill>
                  <a:srgbClr val="1E1E1E"/>
                </a:solidFill>
                <a:latin typeface="Aileron Bold"/>
                <a:ea typeface="Aileron Bold"/>
                <a:cs typeface="Aileron Bold"/>
                <a:sym typeface="Aileron Bold"/>
              </a:rPr>
              <a:t>ARTISTA</a:t>
            </a:r>
            <a:r>
              <a:rPr lang="en-US" b="true" sz="1599">
                <a:solidFill>
                  <a:srgbClr val="1E1E1E"/>
                </a:solidFill>
                <a:latin typeface="Aileron Bold"/>
                <a:ea typeface="Aileron Bold"/>
                <a:cs typeface="Aileron Bold"/>
                <a:sym typeface="Aileron Bold"/>
              </a:rPr>
              <a:t> QUE TUVO MÁS OYENTES?</a:t>
            </a:r>
          </a:p>
          <a:p>
            <a:pPr algn="l">
              <a:lnSpc>
                <a:spcPts val="1695"/>
              </a:lnSpc>
            </a:pPr>
          </a:p>
          <a:p>
            <a:pPr algn="l">
              <a:lnSpc>
                <a:spcPts val="1695"/>
              </a:lnSpc>
            </a:pPr>
          </a:p>
          <a:p>
            <a:pPr algn="l">
              <a:lnSpc>
                <a:spcPts val="1695"/>
              </a:lnSpc>
            </a:pPr>
          </a:p>
          <a:p>
            <a:pPr algn="l" marL="345439" indent="-172720" lvl="1">
              <a:lnSpc>
                <a:spcPts val="1695"/>
              </a:lnSpc>
              <a:buFont typeface="Arial"/>
              <a:buChar char="•"/>
            </a:pPr>
            <a:r>
              <a:rPr lang="en-US" b="true" sz="1599">
                <a:solidFill>
                  <a:srgbClr val="1E1E1E"/>
                </a:solidFill>
                <a:latin typeface="Aileron Bold"/>
                <a:ea typeface="Aileron Bold"/>
                <a:cs typeface="Aileron Bold"/>
                <a:sym typeface="Aileron Bold"/>
              </a:rPr>
              <a:t>¿CUÁL FUE LA </a:t>
            </a:r>
            <a:r>
              <a:rPr lang="en-US" b="true" sz="1599" u="sng">
                <a:solidFill>
                  <a:srgbClr val="1E1E1E"/>
                </a:solidFill>
                <a:latin typeface="Aileron Bold"/>
                <a:ea typeface="Aileron Bold"/>
                <a:cs typeface="Aileron Bold"/>
                <a:sym typeface="Aileron Bold"/>
              </a:rPr>
              <a:t>CANCIÓN</a:t>
            </a:r>
            <a:r>
              <a:rPr lang="en-US" b="true" sz="1599">
                <a:solidFill>
                  <a:srgbClr val="1E1E1E"/>
                </a:solidFill>
                <a:latin typeface="Aileron Bold"/>
                <a:ea typeface="Aileron Bold"/>
                <a:cs typeface="Aileron Bold"/>
                <a:sym typeface="Aileron Bold"/>
              </a:rPr>
              <a:t> QUE OBTUVO MAYORES REPRODUCCIONES?</a:t>
            </a:r>
          </a:p>
          <a:p>
            <a:pPr algn="l">
              <a:lnSpc>
                <a:spcPts val="1695"/>
              </a:lnSpc>
            </a:pPr>
            <a:r>
              <a:rPr lang="en-US" sz="1599" b="true">
                <a:solidFill>
                  <a:srgbClr val="1E1E1E"/>
                </a:solidFill>
                <a:latin typeface="Aileron Bold"/>
                <a:ea typeface="Aileron Bold"/>
                <a:cs typeface="Aileron Bold"/>
                <a:sym typeface="Aileron Bold"/>
              </a:rPr>
              <a:t>         </a:t>
            </a:r>
          </a:p>
          <a:p>
            <a:pPr algn="l">
              <a:lnSpc>
                <a:spcPts val="1695"/>
              </a:lnSpc>
            </a:pPr>
          </a:p>
          <a:p>
            <a:pPr algn="l">
              <a:lnSpc>
                <a:spcPts val="2226"/>
              </a:lnSpc>
            </a:pPr>
          </a:p>
          <a:p>
            <a:pPr algn="l">
              <a:lnSpc>
                <a:spcPts val="2226"/>
              </a:lnSpc>
            </a:pPr>
          </a:p>
          <a:p>
            <a:pPr algn="l">
              <a:lnSpc>
                <a:spcPts val="2226"/>
              </a:lnSpc>
            </a:pPr>
          </a:p>
        </p:txBody>
      </p:sp>
      <p:sp>
        <p:nvSpPr>
          <p:cNvPr name="TextBox 5" id="5"/>
          <p:cNvSpPr txBox="true"/>
          <p:nvPr/>
        </p:nvSpPr>
        <p:spPr>
          <a:xfrm rot="0">
            <a:off x="1160528" y="4638447"/>
            <a:ext cx="8115300" cy="959739"/>
          </a:xfrm>
          <a:prstGeom prst="rect">
            <a:avLst/>
          </a:prstGeom>
        </p:spPr>
        <p:txBody>
          <a:bodyPr anchor="t" rtlCol="false" tIns="0" lIns="0" bIns="0" rIns="0">
            <a:spAutoFit/>
          </a:bodyPr>
          <a:lstStyle/>
          <a:p>
            <a:pPr algn="l">
              <a:lnSpc>
                <a:spcPts val="3180"/>
              </a:lnSpc>
            </a:pPr>
            <a:r>
              <a:rPr lang="en-US" sz="3000" b="true">
                <a:solidFill>
                  <a:srgbClr val="1E1E1E"/>
                </a:solidFill>
                <a:latin typeface="Aileron Bold"/>
                <a:ea typeface="Aileron Bold"/>
                <a:cs typeface="Aileron Bold"/>
                <a:sym typeface="Aileron Bold"/>
              </a:rPr>
              <a:t>CONSULTAS CLAVE </a:t>
            </a:r>
          </a:p>
          <a:p>
            <a:pPr algn="l">
              <a:lnSpc>
                <a:spcPts val="2226"/>
              </a:lnSpc>
            </a:pPr>
          </a:p>
          <a:p>
            <a:pPr algn="l">
              <a:lnSpc>
                <a:spcPts val="2226"/>
              </a:lnSpc>
            </a:pPr>
          </a:p>
        </p:txBody>
      </p:sp>
      <p:sp>
        <p:nvSpPr>
          <p:cNvPr name="TextBox 6" id="6"/>
          <p:cNvSpPr txBox="true"/>
          <p:nvPr/>
        </p:nvSpPr>
        <p:spPr>
          <a:xfrm rot="0">
            <a:off x="-1619478" y="7688549"/>
            <a:ext cx="11539398" cy="238531"/>
          </a:xfrm>
          <a:prstGeom prst="rect">
            <a:avLst/>
          </a:prstGeom>
        </p:spPr>
        <p:txBody>
          <a:bodyPr anchor="t" rtlCol="false" tIns="0" lIns="0" bIns="0" rIns="0">
            <a:spAutoFit/>
          </a:bodyPr>
          <a:lstStyle/>
          <a:p>
            <a:pPr algn="ctr">
              <a:lnSpc>
                <a:spcPts val="1727"/>
              </a:lnSpc>
              <a:spcBef>
                <a:spcPct val="0"/>
              </a:spcBef>
            </a:pPr>
            <a:r>
              <a:rPr lang="en-US" b="true" sz="1629">
                <a:solidFill>
                  <a:srgbClr val="1E1E1E"/>
                </a:solidFill>
                <a:latin typeface="Aileron Bold"/>
                <a:ea typeface="Aileron Bold"/>
                <a:cs typeface="Aileron Bold"/>
                <a:sym typeface="Aileron Bold"/>
              </a:rPr>
              <a:t> FLAMENCO - HIP HOP - ORQUESTAL - ROCK - TANGO</a:t>
            </a:r>
          </a:p>
        </p:txBody>
      </p:sp>
      <p:sp>
        <p:nvSpPr>
          <p:cNvPr name="TextBox 7" id="7"/>
          <p:cNvSpPr txBox="true"/>
          <p:nvPr/>
        </p:nvSpPr>
        <p:spPr>
          <a:xfrm rot="0">
            <a:off x="-1619478" y="6872202"/>
            <a:ext cx="9975383" cy="238531"/>
          </a:xfrm>
          <a:prstGeom prst="rect">
            <a:avLst/>
          </a:prstGeom>
        </p:spPr>
        <p:txBody>
          <a:bodyPr anchor="t" rtlCol="false" tIns="0" lIns="0" bIns="0" rIns="0">
            <a:spAutoFit/>
          </a:bodyPr>
          <a:lstStyle/>
          <a:p>
            <a:pPr algn="ctr">
              <a:lnSpc>
                <a:spcPts val="1727"/>
              </a:lnSpc>
              <a:spcBef>
                <a:spcPct val="0"/>
              </a:spcBef>
            </a:pPr>
            <a:r>
              <a:rPr lang="en-US" b="true" sz="1629">
                <a:solidFill>
                  <a:srgbClr val="1E1E1E"/>
                </a:solidFill>
                <a:latin typeface="Aileron Bold"/>
                <a:ea typeface="Aileron Bold"/>
                <a:cs typeface="Aileron Bold"/>
                <a:sym typeface="Aileron Bold"/>
              </a:rPr>
              <a:t>ESCUCHAS, PRODUCCIÓN MUSICAL</a:t>
            </a:r>
          </a:p>
        </p:txBody>
      </p:sp>
      <p:sp>
        <p:nvSpPr>
          <p:cNvPr name="TextBox 8" id="8"/>
          <p:cNvSpPr txBox="true"/>
          <p:nvPr/>
        </p:nvSpPr>
        <p:spPr>
          <a:xfrm rot="0">
            <a:off x="10743588" y="8751683"/>
            <a:ext cx="8647388" cy="294513"/>
          </a:xfrm>
          <a:prstGeom prst="rect">
            <a:avLst/>
          </a:prstGeom>
        </p:spPr>
        <p:txBody>
          <a:bodyPr anchor="t" rtlCol="false" tIns="0" lIns="0" bIns="0" rIns="0">
            <a:spAutoFit/>
          </a:bodyPr>
          <a:lstStyle/>
          <a:p>
            <a:pPr algn="l">
              <a:lnSpc>
                <a:spcPts val="2226"/>
              </a:lnSpc>
            </a:pPr>
            <a:r>
              <a:rPr lang="en-US" sz="2100" b="true">
                <a:solidFill>
                  <a:srgbClr val="1E1E1E"/>
                </a:solidFill>
                <a:latin typeface="Aileron Bold"/>
                <a:ea typeface="Aileron Bold"/>
                <a:cs typeface="Aileron Bold"/>
                <a:sym typeface="Aileron Bold"/>
              </a:rPr>
              <a:t> -----------&gt; MAPA DEL COMPORTAMIENTO MUSICAL </a:t>
            </a:r>
          </a:p>
        </p:txBody>
      </p:sp>
      <p:sp>
        <p:nvSpPr>
          <p:cNvPr name="TextBox 9" id="9"/>
          <p:cNvSpPr txBox="true"/>
          <p:nvPr/>
        </p:nvSpPr>
        <p:spPr>
          <a:xfrm rot="0">
            <a:off x="414689"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PROYECTO MUSICSTREAM</a:t>
            </a:r>
          </a:p>
        </p:txBody>
      </p:sp>
      <p:sp>
        <p:nvSpPr>
          <p:cNvPr name="TextBox 10" id="10"/>
          <p:cNvSpPr txBox="true"/>
          <p:nvPr/>
        </p:nvSpPr>
        <p:spPr>
          <a:xfrm rot="0">
            <a:off x="13623381"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07/12</a:t>
            </a:r>
          </a:p>
        </p:txBody>
      </p:sp>
      <p:sp>
        <p:nvSpPr>
          <p:cNvPr name="TextBox 11" id="11"/>
          <p:cNvSpPr txBox="true"/>
          <p:nvPr/>
        </p:nvSpPr>
        <p:spPr>
          <a:xfrm rot="0">
            <a:off x="1312928" y="5249037"/>
            <a:ext cx="8647388" cy="4990338"/>
          </a:xfrm>
          <a:prstGeom prst="rect">
            <a:avLst/>
          </a:prstGeom>
        </p:spPr>
        <p:txBody>
          <a:bodyPr anchor="t" rtlCol="false" tIns="0" lIns="0" bIns="0" rIns="0">
            <a:spAutoFit/>
          </a:bodyPr>
          <a:lstStyle/>
          <a:p>
            <a:pPr algn="l">
              <a:lnSpc>
                <a:spcPts val="2226"/>
              </a:lnSpc>
            </a:pPr>
            <a:r>
              <a:rPr lang="en-US" sz="2100" b="true">
                <a:solidFill>
                  <a:srgbClr val="1E1E1E"/>
                </a:solidFill>
                <a:latin typeface="Aileron Bold"/>
                <a:ea typeface="Aileron Bold"/>
                <a:cs typeface="Aileron Bold"/>
                <a:sym typeface="Aileron Bold"/>
              </a:rPr>
              <a:t>CONOCER LAS TENDENCIAS MUSICALES DEL MOMENTO</a:t>
            </a:r>
          </a:p>
          <a:p>
            <a:pPr algn="l">
              <a:lnSpc>
                <a:spcPts val="2226"/>
              </a:lnSpc>
            </a:pPr>
            <a:r>
              <a:rPr lang="en-US" sz="2100" b="true">
                <a:solidFill>
                  <a:srgbClr val="1E1E1E"/>
                </a:solidFill>
                <a:latin typeface="Aileron Bold"/>
                <a:ea typeface="Aileron Bold"/>
                <a:cs typeface="Aileron Bold"/>
                <a:sym typeface="Aileron Bold"/>
              </a:rPr>
              <a:t>(2000 - 2001)</a:t>
            </a:r>
          </a:p>
          <a:p>
            <a:pPr algn="l">
              <a:lnSpc>
                <a:spcPts val="2226"/>
              </a:lnSpc>
            </a:pPr>
          </a:p>
          <a:p>
            <a:pPr algn="l">
              <a:lnSpc>
                <a:spcPts val="2226"/>
              </a:lnSpc>
            </a:pPr>
          </a:p>
          <a:p>
            <a:pPr algn="l">
              <a:lnSpc>
                <a:spcPts val="2226"/>
              </a:lnSpc>
            </a:pPr>
          </a:p>
          <a:p>
            <a:pPr algn="l" marL="453390" indent="-226695" lvl="1">
              <a:lnSpc>
                <a:spcPts val="2226"/>
              </a:lnSpc>
              <a:buFont typeface="Arial"/>
              <a:buChar char="•"/>
            </a:pPr>
            <a:r>
              <a:rPr lang="en-US" b="true" sz="2100">
                <a:solidFill>
                  <a:srgbClr val="1E1E1E"/>
                </a:solidFill>
                <a:latin typeface="Aileron Bold"/>
                <a:ea typeface="Aileron Bold"/>
                <a:cs typeface="Aileron Bold"/>
                <a:sym typeface="Aileron Bold"/>
              </a:rPr>
              <a:t>EL AÑO CON MAYOR ACTIVIDAD MUSICAL</a:t>
            </a:r>
          </a:p>
          <a:p>
            <a:pPr algn="l">
              <a:lnSpc>
                <a:spcPts val="2226"/>
              </a:lnSpc>
            </a:pPr>
            <a:r>
              <a:rPr lang="en-US" sz="2100" b="true">
                <a:solidFill>
                  <a:srgbClr val="1E1E1E"/>
                </a:solidFill>
                <a:latin typeface="Aileron Bold"/>
                <a:ea typeface="Aileron Bold"/>
                <a:cs typeface="Aileron Bold"/>
                <a:sym typeface="Aileron Bold"/>
              </a:rPr>
              <a:t>         </a:t>
            </a:r>
          </a:p>
          <a:p>
            <a:pPr algn="l">
              <a:lnSpc>
                <a:spcPts val="2226"/>
              </a:lnSpc>
            </a:pPr>
          </a:p>
          <a:p>
            <a:pPr algn="l" marL="453390" indent="-226695" lvl="1">
              <a:lnSpc>
                <a:spcPts val="2226"/>
              </a:lnSpc>
              <a:buFont typeface="Arial"/>
              <a:buChar char="•"/>
            </a:pPr>
            <a:r>
              <a:rPr lang="en-US" b="true" sz="2100">
                <a:solidFill>
                  <a:srgbClr val="1E1E1E"/>
                </a:solidFill>
                <a:latin typeface="Aileron Bold"/>
                <a:ea typeface="Aileron Bold"/>
                <a:cs typeface="Aileron Bold"/>
                <a:sym typeface="Aileron Bold"/>
              </a:rPr>
              <a:t>GÉNERO MÁS POPULAR</a:t>
            </a:r>
          </a:p>
          <a:p>
            <a:pPr algn="l">
              <a:lnSpc>
                <a:spcPts val="2226"/>
              </a:lnSpc>
            </a:pPr>
            <a:r>
              <a:rPr lang="en-US" sz="2100" b="true">
                <a:solidFill>
                  <a:srgbClr val="1E1E1E"/>
                </a:solidFill>
                <a:latin typeface="Aileron Bold"/>
                <a:ea typeface="Aileron Bold"/>
                <a:cs typeface="Aileron Bold"/>
                <a:sym typeface="Aileron Bold"/>
              </a:rPr>
              <a:t>        </a:t>
            </a:r>
          </a:p>
          <a:p>
            <a:pPr algn="l">
              <a:lnSpc>
                <a:spcPts val="2226"/>
              </a:lnSpc>
            </a:pPr>
          </a:p>
          <a:p>
            <a:pPr algn="l" marL="453390" indent="-226695" lvl="1">
              <a:lnSpc>
                <a:spcPts val="2226"/>
              </a:lnSpc>
              <a:buFont typeface="Arial"/>
              <a:buChar char="•"/>
            </a:pPr>
            <a:r>
              <a:rPr lang="en-US" b="true" sz="2100">
                <a:solidFill>
                  <a:srgbClr val="1E1E1E"/>
                </a:solidFill>
                <a:latin typeface="Aileron Bold"/>
                <a:ea typeface="Aileron Bold"/>
                <a:cs typeface="Aileron Bold"/>
                <a:sym typeface="Aileron Bold"/>
              </a:rPr>
              <a:t>ARTISTAS QUE DESTACARON</a:t>
            </a:r>
          </a:p>
          <a:p>
            <a:pPr algn="l">
              <a:lnSpc>
                <a:spcPts val="2226"/>
              </a:lnSpc>
            </a:pPr>
          </a:p>
          <a:p>
            <a:pPr algn="l" marL="453390" indent="-226695" lvl="1">
              <a:lnSpc>
                <a:spcPts val="2226"/>
              </a:lnSpc>
              <a:buFont typeface="Arial"/>
              <a:buChar char="•"/>
            </a:pPr>
            <a:r>
              <a:rPr lang="en-US" b="true" sz="2100">
                <a:solidFill>
                  <a:srgbClr val="1E1E1E"/>
                </a:solidFill>
                <a:latin typeface="Aileron Bold"/>
                <a:ea typeface="Aileron Bold"/>
                <a:cs typeface="Aileron Bold"/>
                <a:sym typeface="Aileron Bold"/>
              </a:rPr>
              <a:t>CANCIONES MÁS SIGNIFICATIVAS </a:t>
            </a:r>
          </a:p>
          <a:p>
            <a:pPr algn="l">
              <a:lnSpc>
                <a:spcPts val="2226"/>
              </a:lnSpc>
            </a:pPr>
          </a:p>
          <a:p>
            <a:pPr algn="l">
              <a:lnSpc>
                <a:spcPts val="2226"/>
              </a:lnSpc>
            </a:pPr>
          </a:p>
          <a:p>
            <a:pPr algn="l">
              <a:lnSpc>
                <a:spcPts val="2226"/>
              </a:lnSpc>
            </a:pPr>
          </a:p>
          <a:p>
            <a:pPr algn="l">
              <a:lnSpc>
                <a:spcPts val="2226"/>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519817" y="-293894"/>
            <a:ext cx="18807817" cy="10620656"/>
          </a:xfrm>
          <a:custGeom>
            <a:avLst/>
            <a:gdLst/>
            <a:ahLst/>
            <a:cxnLst/>
            <a:rect r="r" b="b" t="t" l="l"/>
            <a:pathLst>
              <a:path h="10620656" w="18807817">
                <a:moveTo>
                  <a:pt x="0" y="0"/>
                </a:moveTo>
                <a:lnTo>
                  <a:pt x="18807817" y="0"/>
                </a:lnTo>
                <a:lnTo>
                  <a:pt x="18807817" y="10620656"/>
                </a:lnTo>
                <a:lnTo>
                  <a:pt x="0" y="10620656"/>
                </a:lnTo>
                <a:lnTo>
                  <a:pt x="0" y="0"/>
                </a:lnTo>
                <a:close/>
              </a:path>
            </a:pathLst>
          </a:custGeom>
          <a:blipFill>
            <a:blip r:embed="rId2"/>
            <a:stretch>
              <a:fillRect l="0" t="-381" r="-3416" b="-2403"/>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4835255" y="-3186237"/>
            <a:ext cx="14555721" cy="15573168"/>
          </a:xfrm>
          <a:custGeom>
            <a:avLst/>
            <a:gdLst/>
            <a:ahLst/>
            <a:cxnLst/>
            <a:rect r="r" b="b" t="t" l="l"/>
            <a:pathLst>
              <a:path h="15573168" w="14555721">
                <a:moveTo>
                  <a:pt x="0" y="0"/>
                </a:moveTo>
                <a:lnTo>
                  <a:pt x="14555721" y="0"/>
                </a:lnTo>
                <a:lnTo>
                  <a:pt x="14555721" y="15573168"/>
                </a:lnTo>
                <a:lnTo>
                  <a:pt x="0" y="15573168"/>
                </a:lnTo>
                <a:lnTo>
                  <a:pt x="0" y="0"/>
                </a:lnTo>
                <a:close/>
              </a:path>
            </a:pathLst>
          </a:custGeom>
          <a:blipFill>
            <a:blip r:embed="rId2"/>
            <a:stretch>
              <a:fillRect l="0" t="0" r="0" b="0"/>
            </a:stretch>
          </a:blipFill>
        </p:spPr>
      </p:sp>
      <p:sp>
        <p:nvSpPr>
          <p:cNvPr name="Freeform 3" id="3"/>
          <p:cNvSpPr/>
          <p:nvPr/>
        </p:nvSpPr>
        <p:spPr>
          <a:xfrm flipH="false" flipV="false" rot="0">
            <a:off x="8641025" y="5257803"/>
            <a:ext cx="3836021" cy="3829047"/>
          </a:xfrm>
          <a:custGeom>
            <a:avLst/>
            <a:gdLst/>
            <a:ahLst/>
            <a:cxnLst/>
            <a:rect r="r" b="b" t="t" l="l"/>
            <a:pathLst>
              <a:path h="3829047" w="3836021">
                <a:moveTo>
                  <a:pt x="0" y="0"/>
                </a:moveTo>
                <a:lnTo>
                  <a:pt x="3836021" y="0"/>
                </a:lnTo>
                <a:lnTo>
                  <a:pt x="3836021" y="3829047"/>
                </a:lnTo>
                <a:lnTo>
                  <a:pt x="0" y="3829047"/>
                </a:lnTo>
                <a:lnTo>
                  <a:pt x="0" y="0"/>
                </a:lnTo>
                <a:close/>
              </a:path>
            </a:pathLst>
          </a:custGeom>
          <a:blipFill>
            <a:blip r:embed="rId3">
              <a:alphaModFix amt="65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190674" y="2481684"/>
            <a:ext cx="5971134" cy="5895138"/>
          </a:xfrm>
          <a:custGeom>
            <a:avLst/>
            <a:gdLst/>
            <a:ahLst/>
            <a:cxnLst/>
            <a:rect r="r" b="b" t="t" l="l"/>
            <a:pathLst>
              <a:path h="5895138" w="5971134">
                <a:moveTo>
                  <a:pt x="0" y="0"/>
                </a:moveTo>
                <a:lnTo>
                  <a:pt x="5971135" y="0"/>
                </a:lnTo>
                <a:lnTo>
                  <a:pt x="5971135" y="5895138"/>
                </a:lnTo>
                <a:lnTo>
                  <a:pt x="0" y="5895138"/>
                </a:lnTo>
                <a:lnTo>
                  <a:pt x="0" y="0"/>
                </a:lnTo>
                <a:close/>
              </a:path>
            </a:pathLst>
          </a:custGeom>
          <a:blipFill>
            <a:blip r:embed="rId5">
              <a:alphaModFix amt="70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28700" y="963071"/>
            <a:ext cx="14865262" cy="1764666"/>
          </a:xfrm>
          <a:prstGeom prst="rect">
            <a:avLst/>
          </a:prstGeom>
        </p:spPr>
        <p:txBody>
          <a:bodyPr anchor="t" rtlCol="false" tIns="0" lIns="0" bIns="0" rIns="0">
            <a:spAutoFit/>
          </a:bodyPr>
          <a:lstStyle/>
          <a:p>
            <a:pPr algn="l">
              <a:lnSpc>
                <a:spcPts val="12880"/>
              </a:lnSpc>
            </a:pPr>
            <a:r>
              <a:rPr lang="en-US" sz="14000" spc="-1456">
                <a:solidFill>
                  <a:srgbClr val="1E1E1E"/>
                </a:solidFill>
                <a:latin typeface="Archivo Black"/>
                <a:ea typeface="Archivo Black"/>
                <a:cs typeface="Archivo Black"/>
                <a:sym typeface="Archivo Black"/>
              </a:rPr>
              <a:t>el impacto</a:t>
            </a:r>
          </a:p>
        </p:txBody>
      </p:sp>
      <p:sp>
        <p:nvSpPr>
          <p:cNvPr name="TextBox 6" id="6"/>
          <p:cNvSpPr txBox="true"/>
          <p:nvPr/>
        </p:nvSpPr>
        <p:spPr>
          <a:xfrm rot="0">
            <a:off x="1028700" y="3505076"/>
            <a:ext cx="8115300" cy="1171702"/>
          </a:xfrm>
          <a:prstGeom prst="rect">
            <a:avLst/>
          </a:prstGeom>
        </p:spPr>
        <p:txBody>
          <a:bodyPr anchor="t" rtlCol="false" tIns="0" lIns="0" bIns="0" rIns="0">
            <a:spAutoFit/>
          </a:bodyPr>
          <a:lstStyle/>
          <a:p>
            <a:pPr algn="l">
              <a:lnSpc>
                <a:spcPts val="2331"/>
              </a:lnSpc>
            </a:pPr>
            <a:r>
              <a:rPr lang="en-US" sz="2199" b="true">
                <a:solidFill>
                  <a:srgbClr val="1E1E1E"/>
                </a:solidFill>
                <a:latin typeface="Aileron Bold"/>
                <a:ea typeface="Aileron Bold"/>
                <a:cs typeface="Aileron Bold"/>
                <a:sym typeface="Aileron Bold"/>
              </a:rPr>
              <a:t>MUSICSTREAM AHORA PUEDE BASAR SUS DECISIONES EN DATOS REALES SOBRE TENDENCIAS, USUARIOS Y GÉNEROS.</a:t>
            </a:r>
          </a:p>
          <a:p>
            <a:pPr algn="l">
              <a:lnSpc>
                <a:spcPts val="2331"/>
              </a:lnSpc>
            </a:pPr>
            <a:r>
              <a:rPr lang="en-US" sz="2199" b="true">
                <a:solidFill>
                  <a:srgbClr val="1E1E1E"/>
                </a:solidFill>
                <a:latin typeface="Aileron Bold"/>
                <a:ea typeface="Aileron Bold"/>
                <a:cs typeface="Aileron Bold"/>
                <a:sym typeface="Aileron Bold"/>
              </a:rPr>
              <a:t>LOS DATOS NO SOLO CUENTAN UNA HISTORIA… LA CREAN.</a:t>
            </a:r>
          </a:p>
          <a:p>
            <a:pPr algn="l">
              <a:lnSpc>
                <a:spcPts val="2226"/>
              </a:lnSpc>
            </a:pPr>
          </a:p>
        </p:txBody>
      </p:sp>
      <p:sp>
        <p:nvSpPr>
          <p:cNvPr name="TextBox 7" id="7"/>
          <p:cNvSpPr txBox="true"/>
          <p:nvPr/>
        </p:nvSpPr>
        <p:spPr>
          <a:xfrm rot="0">
            <a:off x="414689"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PROYECTO MUSICSTREAM</a:t>
            </a:r>
          </a:p>
        </p:txBody>
      </p:sp>
      <p:sp>
        <p:nvSpPr>
          <p:cNvPr name="TextBox 8" id="8"/>
          <p:cNvSpPr txBox="true"/>
          <p:nvPr/>
        </p:nvSpPr>
        <p:spPr>
          <a:xfrm rot="0">
            <a:off x="13623381" y="9554589"/>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09/12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DAGtWVpv9nI</dc:identifier>
  <dcterms:modified xsi:type="dcterms:W3CDTF">2011-08-01T06:04:30Z</dcterms:modified>
  <cp:revision>1</cp:revision>
  <dc:title>Simple Modern Sales Report Presentation</dc:title>
</cp:coreProperties>
</file>